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23.fntdata" ContentType="application/x-fontdata"/>
  <Override PartName="/ppt/fonts/font24.fntdata" ContentType="application/x-fontdata"/>
  <Override PartName="/ppt/fonts/font25.fntdata" ContentType="application/x-fontdata"/>
  <Override PartName="/ppt/fonts/font26.fntdata" ContentType="application/x-fontdata"/>
  <Override PartName="/ppt/fonts/font27.fntdata" ContentType="application/x-fontdata"/>
  <Override PartName="/ppt/fonts/font28.fntdata" ContentType="application/x-fontdata"/>
  <Override PartName="/ppt/fonts/font29.fntdata" ContentType="application/x-fontdata"/>
  <Override PartName="/ppt/fonts/font3.fntdata" ContentType="application/x-fontdata"/>
  <Override PartName="/ppt/fonts/font30.fntdata" ContentType="application/x-fontdata"/>
  <Override PartName="/ppt/fonts/font31.fntdata" ContentType="application/x-fontdata"/>
  <Override PartName="/ppt/fonts/font32.fntdata" ContentType="application/x-fontdata"/>
  <Override PartName="/ppt/fonts/font33.fntdata" ContentType="application/x-fontdata"/>
  <Override PartName="/ppt/fonts/font34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58"/>
  </p:handoutMasterIdLst>
  <p:sldIdLst>
    <p:sldId id="256" r:id="rId3"/>
    <p:sldId id="263" r:id="rId5"/>
    <p:sldId id="284" r:id="rId6"/>
    <p:sldId id="307" r:id="rId7"/>
    <p:sldId id="308" r:id="rId8"/>
    <p:sldId id="288" r:id="rId9"/>
    <p:sldId id="296" r:id="rId10"/>
    <p:sldId id="316" r:id="rId11"/>
    <p:sldId id="317" r:id="rId12"/>
    <p:sldId id="509" r:id="rId13"/>
    <p:sldId id="366" r:id="rId14"/>
    <p:sldId id="465" r:id="rId15"/>
    <p:sldId id="466" r:id="rId16"/>
    <p:sldId id="424" r:id="rId17"/>
    <p:sldId id="425" r:id="rId18"/>
    <p:sldId id="467" r:id="rId19"/>
    <p:sldId id="468" r:id="rId20"/>
    <p:sldId id="470" r:id="rId21"/>
    <p:sldId id="469" r:id="rId22"/>
    <p:sldId id="471" r:id="rId23"/>
    <p:sldId id="472" r:id="rId24"/>
    <p:sldId id="473" r:id="rId25"/>
    <p:sldId id="474" r:id="rId26"/>
    <p:sldId id="369" r:id="rId27"/>
    <p:sldId id="475" r:id="rId28"/>
    <p:sldId id="476" r:id="rId29"/>
    <p:sldId id="477" r:id="rId30"/>
    <p:sldId id="478" r:id="rId31"/>
    <p:sldId id="479" r:id="rId32"/>
    <p:sldId id="480" r:id="rId33"/>
    <p:sldId id="481" r:id="rId34"/>
    <p:sldId id="482" r:id="rId35"/>
    <p:sldId id="484" r:id="rId36"/>
    <p:sldId id="485" r:id="rId37"/>
    <p:sldId id="370" r:id="rId38"/>
    <p:sldId id="334" r:id="rId39"/>
    <p:sldId id="327" r:id="rId40"/>
    <p:sldId id="328" r:id="rId41"/>
    <p:sldId id="365" r:id="rId42"/>
    <p:sldId id="383" r:id="rId43"/>
    <p:sldId id="384" r:id="rId44"/>
    <p:sldId id="335" r:id="rId45"/>
    <p:sldId id="373" r:id="rId46"/>
    <p:sldId id="374" r:id="rId47"/>
    <p:sldId id="375" r:id="rId48"/>
    <p:sldId id="376" r:id="rId49"/>
    <p:sldId id="377" r:id="rId50"/>
    <p:sldId id="378" r:id="rId51"/>
    <p:sldId id="379" r:id="rId52"/>
    <p:sldId id="352" r:id="rId53"/>
    <p:sldId id="353" r:id="rId54"/>
    <p:sldId id="354" r:id="rId55"/>
    <p:sldId id="362" r:id="rId56"/>
    <p:sldId id="297" r:id="rId57"/>
  </p:sldIdLst>
  <p:sldSz cx="9144000" cy="6858000" type="screen4x3"/>
  <p:notesSz cx="6858000" cy="9144000"/>
  <p:embeddedFontLst>
    <p:embeddedFont>
      <p:font typeface="Tahoma" panose="020B0604030504040204" pitchFamily="34" charset="0"/>
      <p:regular r:id="rId62"/>
      <p:bold r:id="rId63"/>
    </p:embeddedFont>
    <p:embeddedFont>
      <p:font typeface="TH SarabunPSK" panose="020B0500040200020003" pitchFamily="34" charset="-34"/>
      <p:regular r:id="rId64"/>
      <p:bold r:id="rId65"/>
      <p:italic r:id="rId66"/>
      <p:boldItalic r:id="rId67"/>
    </p:embeddedFont>
    <p:embeddedFont>
      <p:font typeface="TH Sarabun New" panose="020B0500040200020003" pitchFamily="34" charset="-34"/>
      <p:regular r:id="rId68"/>
      <p:bold r:id="rId69"/>
      <p:italic r:id="rId70"/>
      <p:boldItalic r:id="rId71"/>
    </p:embeddedFont>
    <p:embeddedFont>
      <p:font typeface="Calibri" panose="020F0502020204030204" pitchFamily="34" charset="0"/>
      <p:regular r:id="rId72"/>
      <p:bold r:id="rId73"/>
      <p:italic r:id="rId74"/>
      <p:boldItalic r:id="rId75"/>
    </p:embeddedFont>
    <p:embeddedFont>
      <p:font typeface="CordiaUPC" panose="020B0304020202020204" pitchFamily="34" charset="-34"/>
      <p:regular r:id="rId76"/>
      <p:bold r:id="rId77"/>
      <p:italic r:id="rId78"/>
      <p:boldItalic r:id="rId79"/>
    </p:embeddedFont>
    <p:embeddedFont>
      <p:font typeface="TH SarabunPSK" panose="020B0500040200020003" charset="0"/>
      <p:regular r:id="rId80"/>
      <p:bold r:id="rId81"/>
      <p:italic r:id="rId82"/>
      <p:boldItalic r:id="rId83"/>
    </p:embeddedFont>
    <p:embeddedFont>
      <p:font typeface="Cordia New" panose="020B0304020202020204" charset="0"/>
      <p:regular r:id="rId84"/>
      <p:bold r:id="rId85"/>
      <p:italic r:id="rId86"/>
      <p:boldItalic r:id="rId87"/>
    </p:embeddedFont>
    <p:embeddedFont>
      <p:font typeface="Cordia New" panose="020B0304020202020204" pitchFamily="34" charset="-34"/>
      <p:regular r:id="rId88"/>
      <p:bold r:id="rId89"/>
      <p:italic r:id="rId90"/>
      <p:boldItalic r:id="rId91"/>
    </p:embeddedFont>
    <p:embeddedFont>
      <p:font typeface="Angsana New" panose="02020603050405020304" charset="0"/>
      <p:regular r:id="rId92"/>
      <p:bold r:id="rId93"/>
      <p:italic r:id="rId94"/>
      <p:boldItalic r:id="rId9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9E5E057-F56B-4113-8E3F-E8895DF2E6A4}">
          <p14:sldIdLst>
            <p14:sldId id="256"/>
            <p14:sldId id="263"/>
            <p14:sldId id="284"/>
            <p14:sldId id="307"/>
            <p14:sldId id="308"/>
            <p14:sldId id="288"/>
            <p14:sldId id="296"/>
            <p14:sldId id="316"/>
            <p14:sldId id="317"/>
            <p14:sldId id="509"/>
            <p14:sldId id="366"/>
            <p14:sldId id="465"/>
            <p14:sldId id="466"/>
            <p14:sldId id="424"/>
            <p14:sldId id="425"/>
            <p14:sldId id="467"/>
            <p14:sldId id="468"/>
            <p14:sldId id="470"/>
            <p14:sldId id="469"/>
            <p14:sldId id="471"/>
            <p14:sldId id="472"/>
            <p14:sldId id="473"/>
            <p14:sldId id="474"/>
            <p14:sldId id="369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4"/>
            <p14:sldId id="485"/>
            <p14:sldId id="370"/>
            <p14:sldId id="334"/>
            <p14:sldId id="327"/>
            <p14:sldId id="328"/>
            <p14:sldId id="365"/>
            <p14:sldId id="383"/>
            <p14:sldId id="384"/>
            <p14:sldId id="335"/>
            <p14:sldId id="373"/>
            <p14:sldId id="374"/>
            <p14:sldId id="375"/>
            <p14:sldId id="376"/>
            <p14:sldId id="377"/>
            <p14:sldId id="378"/>
            <p14:sldId id="379"/>
            <p14:sldId id="352"/>
            <p14:sldId id="353"/>
            <p14:sldId id="354"/>
            <p14:sldId id="362"/>
            <p14:sldId id="29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ECA6"/>
    <a:srgbClr val="824100"/>
    <a:srgbClr val="0000FF"/>
    <a:srgbClr val="603000"/>
    <a:srgbClr val="3E1F00"/>
    <a:srgbClr val="FDD851"/>
    <a:srgbClr val="AF6121"/>
    <a:srgbClr val="FEEBA4"/>
    <a:srgbClr val="997137"/>
    <a:srgbClr val="A375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9420" autoAdjust="0"/>
  </p:normalViewPr>
  <p:slideViewPr>
    <p:cSldViewPr>
      <p:cViewPr varScale="1">
        <p:scale>
          <a:sx n="72" d="100"/>
          <a:sy n="72" d="100"/>
        </p:scale>
        <p:origin x="1350" y="78"/>
      </p:cViewPr>
      <p:guideLst>
        <p:guide orient="horz" pos="217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7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5" Type="http://schemas.openxmlformats.org/officeDocument/2006/relationships/font" Target="fonts/font34.fntdata"/><Relationship Id="rId94" Type="http://schemas.openxmlformats.org/officeDocument/2006/relationships/font" Target="fonts/font33.fntdata"/><Relationship Id="rId93" Type="http://schemas.openxmlformats.org/officeDocument/2006/relationships/font" Target="fonts/font32.fntdata"/><Relationship Id="rId92" Type="http://schemas.openxmlformats.org/officeDocument/2006/relationships/font" Target="fonts/font31.fntdata"/><Relationship Id="rId91" Type="http://schemas.openxmlformats.org/officeDocument/2006/relationships/font" Target="fonts/font30.fntdata"/><Relationship Id="rId90" Type="http://schemas.openxmlformats.org/officeDocument/2006/relationships/font" Target="fonts/font29.fntdata"/><Relationship Id="rId9" Type="http://schemas.openxmlformats.org/officeDocument/2006/relationships/slide" Target="slides/slide6.xml"/><Relationship Id="rId89" Type="http://schemas.openxmlformats.org/officeDocument/2006/relationships/font" Target="fonts/font28.fntdata"/><Relationship Id="rId88" Type="http://schemas.openxmlformats.org/officeDocument/2006/relationships/font" Target="fonts/font27.fntdata"/><Relationship Id="rId87" Type="http://schemas.openxmlformats.org/officeDocument/2006/relationships/font" Target="fonts/font26.fntdata"/><Relationship Id="rId86" Type="http://schemas.openxmlformats.org/officeDocument/2006/relationships/font" Target="fonts/font25.fntdata"/><Relationship Id="rId85" Type="http://schemas.openxmlformats.org/officeDocument/2006/relationships/font" Target="fonts/font24.fntdata"/><Relationship Id="rId84" Type="http://schemas.openxmlformats.org/officeDocument/2006/relationships/font" Target="fonts/font23.fntdata"/><Relationship Id="rId83" Type="http://schemas.openxmlformats.org/officeDocument/2006/relationships/font" Target="fonts/font22.fntdata"/><Relationship Id="rId82" Type="http://schemas.openxmlformats.org/officeDocument/2006/relationships/font" Target="fonts/font21.fntdata"/><Relationship Id="rId81" Type="http://schemas.openxmlformats.org/officeDocument/2006/relationships/font" Target="fonts/font20.fntdata"/><Relationship Id="rId80" Type="http://schemas.openxmlformats.org/officeDocument/2006/relationships/font" Target="fonts/font19.fntdata"/><Relationship Id="rId8" Type="http://schemas.openxmlformats.org/officeDocument/2006/relationships/slide" Target="slides/slide5.xml"/><Relationship Id="rId79" Type="http://schemas.openxmlformats.org/officeDocument/2006/relationships/font" Target="fonts/font18.fntdata"/><Relationship Id="rId78" Type="http://schemas.openxmlformats.org/officeDocument/2006/relationships/font" Target="fonts/font17.fntdata"/><Relationship Id="rId77" Type="http://schemas.openxmlformats.org/officeDocument/2006/relationships/font" Target="fonts/font16.fntdata"/><Relationship Id="rId76" Type="http://schemas.openxmlformats.org/officeDocument/2006/relationships/font" Target="fonts/font15.fntdata"/><Relationship Id="rId75" Type="http://schemas.openxmlformats.org/officeDocument/2006/relationships/font" Target="fonts/font14.fntdata"/><Relationship Id="rId74" Type="http://schemas.openxmlformats.org/officeDocument/2006/relationships/font" Target="fonts/font13.fntdata"/><Relationship Id="rId73" Type="http://schemas.openxmlformats.org/officeDocument/2006/relationships/font" Target="fonts/font12.fntdata"/><Relationship Id="rId72" Type="http://schemas.openxmlformats.org/officeDocument/2006/relationships/font" Target="fonts/font11.fntdata"/><Relationship Id="rId71" Type="http://schemas.openxmlformats.org/officeDocument/2006/relationships/font" Target="fonts/font10.fntdata"/><Relationship Id="rId70" Type="http://schemas.openxmlformats.org/officeDocument/2006/relationships/font" Target="fonts/font9.fntdata"/><Relationship Id="rId7" Type="http://schemas.openxmlformats.org/officeDocument/2006/relationships/slide" Target="slides/slide4.xml"/><Relationship Id="rId69" Type="http://schemas.openxmlformats.org/officeDocument/2006/relationships/font" Target="fonts/font8.fntdata"/><Relationship Id="rId68" Type="http://schemas.openxmlformats.org/officeDocument/2006/relationships/font" Target="fonts/font7.fntdata"/><Relationship Id="rId67" Type="http://schemas.openxmlformats.org/officeDocument/2006/relationships/font" Target="fonts/font6.fntdata"/><Relationship Id="rId66" Type="http://schemas.openxmlformats.org/officeDocument/2006/relationships/font" Target="fonts/font5.fntdata"/><Relationship Id="rId65" Type="http://schemas.openxmlformats.org/officeDocument/2006/relationships/font" Target="fonts/font4.fntdata"/><Relationship Id="rId64" Type="http://schemas.openxmlformats.org/officeDocument/2006/relationships/font" Target="fonts/font3.fntdata"/><Relationship Id="rId63" Type="http://schemas.openxmlformats.org/officeDocument/2006/relationships/font" Target="fonts/font2.fntdata"/><Relationship Id="rId62" Type="http://schemas.openxmlformats.org/officeDocument/2006/relationships/font" Target="fonts/font1.fntdata"/><Relationship Id="rId61" Type="http://schemas.openxmlformats.org/officeDocument/2006/relationships/tableStyles" Target="tableStyles.xml"/><Relationship Id="rId60" Type="http://schemas.openxmlformats.org/officeDocument/2006/relationships/viewProps" Target="viewProps.xml"/><Relationship Id="rId6" Type="http://schemas.openxmlformats.org/officeDocument/2006/relationships/slide" Target="slides/slide3.xml"/><Relationship Id="rId59" Type="http://schemas.openxmlformats.org/officeDocument/2006/relationships/presProps" Target="presProps.xml"/><Relationship Id="rId58" Type="http://schemas.openxmlformats.org/officeDocument/2006/relationships/handoutMaster" Target="handoutMasters/handoutMaster1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7" Type="http://schemas.openxmlformats.org/officeDocument/2006/relationships/image" Target="../media/image24.wmf"/><Relationship Id="rId6" Type="http://schemas.openxmlformats.org/officeDocument/2006/relationships/image" Target="../media/image23.wmf"/><Relationship Id="rId5" Type="http://schemas.openxmlformats.org/officeDocument/2006/relationships/image" Target="../media/image22.wmf"/><Relationship Id="rId4" Type="http://schemas.openxmlformats.org/officeDocument/2006/relationships/image" Target="../media/image21.wmf"/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19748F-428B-40B3-B717-166354352310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th-TH"/>
              <a:t>ชื่อหัวข้อนำเสนอ: ชื่อหน่วยงานหรือผู้ที่นำเสนอ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8380F0-8BED-4347-B3C1-C97096CD636C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3247D6-F6CF-4CA0-80AF-E290F9AE7EBD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th-TH"/>
              <a:t>ชื่อหัวข้อนำเสนอ: ชื่อหน่วยงานหรือผู้ที่นำเสนอ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45160-0EBC-4359-9BA2-88838BE3928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B45160-0EBC-4359-9BA2-88838BE3928B}" type="slidenum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ชื่อหัวข้อนำเสนอ: ชื่อหน่วยงานหรือผู้ที่นำเสนอ</a:t>
            </a: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th-TH"/>
              <a:t>ชื่อหัวข้อนำเสนอ: ชื่อหน่วยงานหรือผู้ที่นำเสนอ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7B45160-0EBC-4359-9BA2-88838BE3928B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C68EA-10E0-46A5-9CF4-0E8CC2603852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AA1CE-2721-40DF-8851-50575DB372B8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5FA45-2179-4773-8058-FCB24E8D194F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BAA4B-76ED-43EA-84CE-269DBC4FD4A0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60132-89B1-45D9-BFFB-37CA07935E7C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D86B7-08D8-4A13-B611-BC71E032A2BD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1457-2184-4386-9857-F1A6F27C989A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BD6E1-A988-4C5C-94BC-870522A89BE6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1F4DE-5D3E-4CA3-9A14-3B6F28BE7F3A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2084A-A9E4-4C88-8F32-CACADE69DEA0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DC095-B784-4E5C-8D47-CD8BCB4666D7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3D4B1-A05C-49A0-9440-95E8F18A320B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7DB40C-4D50-40E1-A30F-35076DF5E99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.bin"/><Relationship Id="rId8" Type="http://schemas.openxmlformats.org/officeDocument/2006/relationships/image" Target="../media/image20.png"/><Relationship Id="rId7" Type="http://schemas.openxmlformats.org/officeDocument/2006/relationships/image" Target="../media/image19.wmf"/><Relationship Id="rId6" Type="http://schemas.openxmlformats.org/officeDocument/2006/relationships/oleObject" Target="../embeddings/oleObject6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5.bin"/><Relationship Id="rId3" Type="http://schemas.openxmlformats.org/officeDocument/2006/relationships/image" Target="../media/image17.wmf"/><Relationship Id="rId20" Type="http://schemas.openxmlformats.org/officeDocument/2006/relationships/vmlDrawing" Target="../drawings/vmlDrawing2.vml"/><Relationship Id="rId2" Type="http://schemas.openxmlformats.org/officeDocument/2006/relationships/oleObject" Target="../embeddings/oleObject4.bin"/><Relationship Id="rId19" Type="http://schemas.openxmlformats.org/officeDocument/2006/relationships/slideLayout" Target="../slideLayouts/slideLayout4.xml"/><Relationship Id="rId18" Type="http://schemas.openxmlformats.org/officeDocument/2006/relationships/image" Target="../media/image25.wmf"/><Relationship Id="rId17" Type="http://schemas.openxmlformats.org/officeDocument/2006/relationships/oleObject" Target="../embeddings/oleObject11.bin"/><Relationship Id="rId16" Type="http://schemas.openxmlformats.org/officeDocument/2006/relationships/image" Target="../media/image24.wmf"/><Relationship Id="rId15" Type="http://schemas.openxmlformats.org/officeDocument/2006/relationships/oleObject" Target="../embeddings/oleObject10.bin"/><Relationship Id="rId14" Type="http://schemas.openxmlformats.org/officeDocument/2006/relationships/image" Target="../media/image23.wmf"/><Relationship Id="rId13" Type="http://schemas.openxmlformats.org/officeDocument/2006/relationships/oleObject" Target="../embeddings/oleObject9.bin"/><Relationship Id="rId12" Type="http://schemas.openxmlformats.org/officeDocument/2006/relationships/image" Target="../media/image22.wmf"/><Relationship Id="rId11" Type="http://schemas.openxmlformats.org/officeDocument/2006/relationships/oleObject" Target="../embeddings/oleObject8.bin"/><Relationship Id="rId10" Type="http://schemas.openxmlformats.org/officeDocument/2006/relationships/image" Target="../media/image21.wmf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emf"/><Relationship Id="rId1" Type="http://schemas.openxmlformats.org/officeDocument/2006/relationships/oleObject" Target="../embeddings/oleObject12.bin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emf"/><Relationship Id="rId1" Type="http://schemas.openxmlformats.org/officeDocument/2006/relationships/oleObject" Target="../embeddings/oleObject13.bin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emf"/><Relationship Id="rId1" Type="http://schemas.openxmlformats.org/officeDocument/2006/relationships/oleObject" Target="../embeddings/oleObject14.bin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emf"/><Relationship Id="rId1" Type="http://schemas.openxmlformats.org/officeDocument/2006/relationships/oleObject" Target="../embeddings/oleObject15.bin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emf"/><Relationship Id="rId1" Type="http://schemas.openxmlformats.org/officeDocument/2006/relationships/oleObject" Target="../embeddings/oleObject16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emf"/><Relationship Id="rId1" Type="http://schemas.openxmlformats.org/officeDocument/2006/relationships/oleObject" Target="../embeddings/oleObject17.bin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emf"/><Relationship Id="rId1" Type="http://schemas.openxmlformats.org/officeDocument/2006/relationships/oleObject" Target="../embeddings/oleObject18.bin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emf"/><Relationship Id="rId1" Type="http://schemas.openxmlformats.org/officeDocument/2006/relationships/oleObject" Target="../embeddings/oleObject19.bin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.vml"/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16.wmf"/><Relationship Id="rId6" Type="http://schemas.openxmlformats.org/officeDocument/2006/relationships/oleObject" Target="../embeddings/oleObject3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2.bin"/><Relationship Id="rId3" Type="http://schemas.openxmlformats.org/officeDocument/2006/relationships/image" Target="../media/image14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en-US" sz="1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5570" y="3224530"/>
            <a:ext cx="9143999" cy="408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  <a:tabLst>
                <a:tab pos="310515" algn="l"/>
                <a:tab pos="2637155" algn="ctr"/>
              </a:tabLst>
            </a:pPr>
            <a:r>
              <a:rPr lang="en-US" altLang="th-TH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สูตรการคำนวณหา</a:t>
            </a:r>
            <a:r>
              <a:rPr lang="en-US">
                <a:latin typeface="TH SarabunPSK" panose="020B0500040200020003" charset="0"/>
                <a:cs typeface="TH SarabunPSK" panose="020B0500040200020003" charset="0"/>
                <a:sym typeface="+mn-ea"/>
              </a:rPr>
              <a:t>ค่าสัมประสิทธิ์สหสัมพันธุ์ ( </a:t>
            </a:r>
            <a:r>
              <a:rPr lang="en-US" altLang="th-TH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Correlation )</a:t>
            </a:r>
            <a:endParaRPr lang="en-US" altLang="th-TH" sz="12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38200" y="782955"/>
            <a:ext cx="6625590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th-TH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สูตรการคำนวณหาค่าสัมประสิทธิ์สหสัมพันธุ์ ( Correlation )</a:t>
            </a:r>
            <a:endParaRPr lang="th-TH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483995" y="4464050"/>
            <a:ext cx="2341880" cy="644525"/>
          </a:xfrm>
          <a:prstGeom prst="rect">
            <a:avLst/>
          </a:prstGeom>
        </p:spPr>
      </p:pic>
      <p:graphicFrame>
        <p:nvGraphicFramePr>
          <p:cNvPr id="10" name="Content Placeholder 9">
            <a:hlinkClick r:id="" action="ppaction://ole?verb="/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2541905" y="3815080"/>
          <a:ext cx="792480" cy="283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2" imgW="711200" imgH="254000" progId="Equation.KSEE3">
                  <p:embed/>
                </p:oleObj>
              </mc:Choice>
              <mc:Fallback>
                <p:oleObj name="" r:id="rId2" imgW="711200" imgH="254000" progId="Equation.KSEE3">
                  <p:embed/>
                  <p:pic>
                    <p:nvPicPr>
                      <p:cNvPr id="0" name="Picture 204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41905" y="3815080"/>
                        <a:ext cx="792480" cy="2832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505200" y="3800316"/>
          <a:ext cx="723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4" imgW="723900" imgH="254000" progId="Equation.KSEE3">
                  <p:embed/>
                </p:oleObj>
              </mc:Choice>
              <mc:Fallback>
                <p:oleObj name="" r:id="rId4" imgW="723900" imgH="254000" progId="Equation.KSEE3">
                  <p:embed/>
                  <p:pic>
                    <p:nvPicPr>
                      <p:cNvPr id="0" name="Picture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05200" y="3800316"/>
                        <a:ext cx="723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411981" y="3814921"/>
          <a:ext cx="977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6" imgW="977900" imgH="254000" progId="Equation.KSEE3">
                  <p:embed/>
                </p:oleObj>
              </mc:Choice>
              <mc:Fallback>
                <p:oleObj name="" r:id="rId6" imgW="977900" imgH="254000" progId="Equation.KSEE3">
                  <p:embed/>
                  <p:pic>
                    <p:nvPicPr>
                      <p:cNvPr id="0" name="Picture 204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11981" y="3814921"/>
                        <a:ext cx="977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0680" y="1210310"/>
            <a:ext cx="5337810" cy="2014220"/>
          </a:xfrm>
          <a:prstGeom prst="rect">
            <a:avLst/>
          </a:prstGeom>
        </p:spPr>
      </p:pic>
      <p:graphicFrame>
        <p:nvGraphicFramePr>
          <p:cNvPr id="11" name="Object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13400" y="3800317"/>
          <a:ext cx="9398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9" imgW="939800" imgH="279400" progId="Equation.KSEE3">
                  <p:embed/>
                </p:oleObj>
              </mc:Choice>
              <mc:Fallback>
                <p:oleObj name="" r:id="rId9" imgW="939800" imgH="279400" progId="Equation.KSEE3">
                  <p:embed/>
                  <p:pic>
                    <p:nvPicPr>
                      <p:cNvPr id="0" name="Picture 204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613400" y="3800317"/>
                        <a:ext cx="9398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630035" y="3800316"/>
          <a:ext cx="9779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11" imgW="977900" imgH="279400" progId="Equation.KSEE3">
                  <p:embed/>
                </p:oleObj>
              </mc:Choice>
              <mc:Fallback>
                <p:oleObj name="" r:id="rId11" imgW="977900" imgH="279400" progId="Equation.KSEE3">
                  <p:embed/>
                  <p:pic>
                    <p:nvPicPr>
                      <p:cNvPr id="0" name="Picture 204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630035" y="3800316"/>
                        <a:ext cx="9779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776730" y="3841115"/>
          <a:ext cx="396240" cy="198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" name="" r:id="rId13" imgW="355600" imgH="177165" progId="Equation.KSEE3">
                  <p:embed/>
                </p:oleObj>
              </mc:Choice>
              <mc:Fallback>
                <p:oleObj name="" r:id="rId13" imgW="355600" imgH="177165" progId="Equation.KSEE3">
                  <p:embed/>
                  <p:pic>
                    <p:nvPicPr>
                      <p:cNvPr id="0" name="Picture 2048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776730" y="3841115"/>
                        <a:ext cx="396240" cy="198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075430" y="4537393"/>
          <a:ext cx="3128010" cy="497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" name="" r:id="rId15" imgW="2806700" imgH="444500" progId="Equation.KSEE3">
                  <p:embed/>
                </p:oleObj>
              </mc:Choice>
              <mc:Fallback>
                <p:oleObj name="" r:id="rId15" imgW="2806700" imgH="444500" progId="Equation.KSEE3">
                  <p:embed/>
                  <p:pic>
                    <p:nvPicPr>
                      <p:cNvPr id="0" name="Picture 2048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075430" y="4537393"/>
                        <a:ext cx="3128010" cy="4972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075113" y="5447030"/>
          <a:ext cx="765175" cy="198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" name="" r:id="rId17" imgW="685800" imgH="177165" progId="Equation.KSEE3">
                  <p:embed/>
                </p:oleObj>
              </mc:Choice>
              <mc:Fallback>
                <p:oleObj name="" r:id="rId17" imgW="685800" imgH="177165" progId="Equation.KSEE3">
                  <p:embed/>
                  <p:pic>
                    <p:nvPicPr>
                      <p:cNvPr id="0" name="Picture 2048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075113" y="5447030"/>
                        <a:ext cx="765175" cy="198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4. การออกแบบโครงงาน</a:t>
            </a:r>
            <a:endParaRPr lang="th-TH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2" name="Content Placeholder 1"/>
          <p:cNvGraphicFramePr/>
          <p:nvPr>
            <p:ph idx="1"/>
          </p:nvPr>
        </p:nvGraphicFramePr>
        <p:xfrm>
          <a:off x="3801110" y="274955"/>
          <a:ext cx="2820035" cy="6828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1503680" imgH="4362450" progId="Visio.Drawing.15">
                  <p:embed/>
                </p:oleObj>
              </mc:Choice>
              <mc:Fallback>
                <p:oleObj name="" r:id="rId1" imgW="1503680" imgH="4362450" progId="Visio.Drawing.15">
                  <p:embed/>
                  <p:pic>
                    <p:nvPicPr>
                      <p:cNvPr id="0" name="Picture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801110" y="274955"/>
                        <a:ext cx="2820035" cy="6828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4. การออกแบบโครงงาน</a:t>
            </a:r>
            <a:endParaRPr lang="th-TH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3" name="Content Placeholder 2"/>
          <p:cNvGraphicFramePr>
            <a:graphicFrameLocks noChangeAspect="1"/>
          </p:cNvGraphicFramePr>
          <p:nvPr>
            <p:ph idx="1"/>
          </p:nvPr>
        </p:nvGraphicFramePr>
        <p:xfrm>
          <a:off x="3524250" y="1042035"/>
          <a:ext cx="2663825" cy="5063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1773555" imgH="3371215" progId="Visio.Drawing.15">
                  <p:embed/>
                </p:oleObj>
              </mc:Choice>
              <mc:Fallback>
                <p:oleObj name="" r:id="rId1" imgW="1773555" imgH="3371215" progId="Visio.Drawing.15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24250" y="1042035"/>
                        <a:ext cx="2663825" cy="50634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4. การออกแบบโครงงาน</a:t>
            </a:r>
            <a:endParaRPr lang="th-TH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8" name="Content Placeholder 7"/>
          <p:cNvGraphicFramePr>
            <a:graphicFrameLocks noChangeAspect="1"/>
          </p:cNvGraphicFramePr>
          <p:nvPr>
            <p:ph idx="1"/>
          </p:nvPr>
        </p:nvGraphicFramePr>
        <p:xfrm>
          <a:off x="3362960" y="629285"/>
          <a:ext cx="2459355" cy="5859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2870200" imgH="6835775" progId="Visio.Drawing.15">
                  <p:embed/>
                </p:oleObj>
              </mc:Choice>
              <mc:Fallback>
                <p:oleObj name="" r:id="rId1" imgW="2870200" imgH="6835775" progId="Visio.Drawing.15">
                  <p:embed/>
                  <p:pic>
                    <p:nvPicPr>
                      <p:cNvPr id="0" name="Picture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62960" y="629285"/>
                        <a:ext cx="2459355" cy="5859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4. การออกแบบโครงงาน</a:t>
            </a:r>
            <a:endParaRPr lang="th-TH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7" name="Content Placeholder 6"/>
          <p:cNvGraphicFramePr/>
          <p:nvPr>
            <p:ph idx="1"/>
          </p:nvPr>
        </p:nvGraphicFramePr>
        <p:xfrm>
          <a:off x="2867025" y="222885"/>
          <a:ext cx="6215380" cy="6498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3288665" imgH="4814570" progId="Visio.Drawing.15">
                  <p:embed/>
                </p:oleObj>
              </mc:Choice>
              <mc:Fallback>
                <p:oleObj name="" r:id="rId1" imgW="3288665" imgH="4814570" progId="Visio.Drawing.15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67025" y="222885"/>
                        <a:ext cx="6215380" cy="6498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4. การออกแบบโครงงาน</a:t>
            </a:r>
            <a:endParaRPr lang="th-TH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7" name="Content Placeholder 6"/>
          <p:cNvGraphicFramePr/>
          <p:nvPr>
            <p:ph idx="1"/>
          </p:nvPr>
        </p:nvGraphicFramePr>
        <p:xfrm>
          <a:off x="1897380" y="1073785"/>
          <a:ext cx="5320030" cy="5595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3266440" imgH="3723640" progId="Visio.Drawing.15">
                  <p:embed/>
                </p:oleObj>
              </mc:Choice>
              <mc:Fallback>
                <p:oleObj name="" r:id="rId1" imgW="3266440" imgH="3723640" progId="Visio.Drawing.15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97380" y="1073785"/>
                        <a:ext cx="5320030" cy="5595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h-TH" dirty="0"/>
              <a:t>Code : Main</a:t>
            </a:r>
            <a:endParaRPr lang="en-US" alt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 dirty="0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29155" y="1600200"/>
            <a:ext cx="488442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h-TH" dirty="0"/>
              <a:t>Code : correlat();</a:t>
            </a:r>
            <a:endParaRPr lang="en-US" alt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 dirty="0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65275" y="1995805"/>
            <a:ext cx="6012180" cy="3733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h-TH" dirty="0"/>
              <a:t>Code : CloseOrder();</a:t>
            </a:r>
            <a:endParaRPr lang="en-US" alt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 dirty="0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65145" y="1483995"/>
            <a:ext cx="3247390" cy="494220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h-TH" dirty="0"/>
              <a:t>Code : BUY ();</a:t>
            </a:r>
            <a:endParaRPr lang="en-US" alt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 dirty="0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55140" y="1320800"/>
            <a:ext cx="5633720" cy="49657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264519" y="6356350"/>
            <a:ext cx="2133600" cy="365125"/>
          </a:xfrm>
        </p:spPr>
        <p:txBody>
          <a:bodyPr/>
          <a:lstStyle/>
          <a:p>
            <a:fld id="{E07DB40C-4D50-40E1-A30F-35076DF5E99F}" type="slidenum">
              <a:rPr lang="en-US" sz="160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fld>
            <a:endParaRPr lang="en-US" sz="1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กล่องข้อความ 5"/>
          <p:cNvSpPr txBox="1"/>
          <p:nvPr/>
        </p:nvSpPr>
        <p:spPr>
          <a:xfrm>
            <a:off x="1687195" y="1028065"/>
            <a:ext cx="5186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ระบบซื้อขายอัตโนมัติหลายสกุลเงิน</a:t>
            </a:r>
            <a:endParaRPr lang="en-US" sz="3200" b="1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0" y="2438400"/>
            <a:ext cx="9144000" cy="255333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อาจารย์ที่ปรึกษา </a:t>
            </a:r>
            <a:r>
              <a:rPr lang="th-TH" sz="3200" b="1">
                <a:latin typeface="TH SarabunPSK" panose="020B0500040200020003" pitchFamily="34" charset="-34"/>
                <a:cs typeface="TH SarabunPSK" panose="020B0500040200020003" pitchFamily="34" charset="-34"/>
              </a:rPr>
              <a:t>อาจารย์ กิตตินันท์ น้อยมณ</a:t>
            </a:r>
            <a:endParaRPr lang="th-TH" sz="3200" b="1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r>
              <a:rPr lang="th-TH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คณะผู้จัดทำ</a:t>
            </a:r>
            <a:endParaRPr lang="th-TH" sz="3200" b="1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pPr algn="ctr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</a:t>
            </a:r>
            <a:r>
              <a:rPr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นายพร้อมพันธุ์ ชัยมงคล  รหัส 58523206022-8</a:t>
            </a:r>
            <a:endParaRPr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นายกิตติชัย  แสนหลวง   รหัส 59523206027-6    </a:t>
            </a:r>
            <a:endParaRPr lang="th-TH" sz="3200" b="1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pPr algn="ctr"/>
            <a:endParaRPr lang="en-US" sz="3200" b="1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sp>
        <p:nvSpPr>
          <p:cNvPr id="5" name="กล่องข้อความ 4"/>
          <p:cNvSpPr txBox="1"/>
          <p:nvPr/>
        </p:nvSpPr>
        <p:spPr>
          <a:xfrm>
            <a:off x="-272562" y="1535430"/>
            <a:ext cx="934036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(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Multi currency trading system</a:t>
            </a:r>
            <a:r>
              <a:rPr lang="en-US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)</a:t>
            </a:r>
            <a:endParaRPr lang="en-US" sz="3200" b="1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891636" y="5053756"/>
            <a:ext cx="7011966" cy="15696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สาขาวิชาวิศวกรรมคอมพิวเตอร์  คณะวิศวกรรมศาสตร์</a:t>
            </a:r>
            <a:endParaRPr lang="th-TH" sz="3200" b="1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pPr algn="ctr"/>
            <a:r>
              <a:rPr lang="th-TH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   มหาวิทยาลัยเทคโนโลยีราชมงคลล้านนา เชียงใหม่</a:t>
            </a:r>
            <a:endParaRPr lang="th-TH" sz="3200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pPr algn="ctr"/>
            <a:r>
              <a:rPr lang="th-TH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	</a:t>
            </a:r>
            <a:endParaRPr lang="en-US" sz="3200" b="1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h-TH" dirty="0"/>
              <a:t>Code : SELL ();</a:t>
            </a:r>
            <a:endParaRPr lang="en-US" alt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18970" y="1494790"/>
            <a:ext cx="5444490" cy="486156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h-TH" dirty="0"/>
              <a:t>Code : CloseOder();</a:t>
            </a:r>
            <a:endParaRPr lang="en-US" alt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17980" y="1600200"/>
            <a:ext cx="590677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h-TH" dirty="0"/>
              <a:t>Code : LineNotify ();</a:t>
            </a:r>
            <a:endParaRPr lang="en-US" alt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 dirty="0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7175" y="1773555"/>
            <a:ext cx="8629650" cy="23672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h-TH" dirty="0"/>
              <a:t>Code : Call_LineNotify();</a:t>
            </a:r>
            <a:endParaRPr lang="en-US" alt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736600" y="1516380"/>
            <a:ext cx="7397750" cy="2718435"/>
          </a:xfrm>
          <a:prstGeom prst="rect">
            <a:avLst/>
          </a:prstGeom>
        </p:spPr>
      </p:pic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74335" y="4572635"/>
            <a:ext cx="2075815" cy="15233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070" y="4568825"/>
            <a:ext cx="1981200" cy="15163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395" y="4573270"/>
            <a:ext cx="2045335" cy="151193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วิธีใช้งาน</a:t>
            </a:r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 dirty="0"/>
          </a:p>
        </p:txBody>
      </p:sp>
      <p:sp>
        <p:nvSpPr>
          <p:cNvPr id="8" name="Text Box 7"/>
          <p:cNvSpPr txBox="1"/>
          <p:nvPr/>
        </p:nvSpPr>
        <p:spPr>
          <a:xfrm>
            <a:off x="382270" y="1295400"/>
            <a:ext cx="7330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TH SarabunPSK" panose="020B0500040200020003" charset="0"/>
                <a:cs typeface="TH SarabunPSK" panose="020B0500040200020003" charset="0"/>
              </a:rPr>
              <a:t>1. เปิดบัญชีเทรดกับโบรกเกอร์ ผ่านเว็บไซต์  https://www.exness.com/th/standard_accounts#mt5</a:t>
            </a:r>
            <a:endParaRPr lang="en-US">
              <a:latin typeface="TH SarabunPSK" panose="020B0500040200020003" charset="0"/>
              <a:cs typeface="TH SarabunPSK" panose="020B0500040200020003" charset="0"/>
            </a:endParaRPr>
          </a:p>
        </p:txBody>
      </p:sp>
      <p:pic>
        <p:nvPicPr>
          <p:cNvPr id="10" name="รูปภาพ 3"/>
          <p:cNvPicPr>
            <a:picLocks noChangeAspect="1"/>
          </p:cNvPicPr>
          <p:nvPr>
            <p:ph idx="1"/>
          </p:nvPr>
        </p:nvPicPr>
        <p:blipFill>
          <a:blip r:embed="rId1"/>
          <a:srcRect r="15841" b="2881"/>
          <a:stretch>
            <a:fillRect/>
          </a:stretch>
        </p:blipFill>
        <p:spPr>
          <a:xfrm>
            <a:off x="1542415" y="1965325"/>
            <a:ext cx="5954395" cy="378904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วิธีใช้งาน</a:t>
            </a:r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 dirty="0"/>
          </a:p>
        </p:txBody>
      </p:sp>
      <p:sp>
        <p:nvSpPr>
          <p:cNvPr id="8" name="Text Box 7"/>
          <p:cNvSpPr txBox="1"/>
          <p:nvPr/>
        </p:nvSpPr>
        <p:spPr>
          <a:xfrm>
            <a:off x="382270" y="1295400"/>
            <a:ext cx="7330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TH SarabunPSK" panose="020B0500040200020003" charset="0"/>
                <a:cs typeface="TH SarabunPSK" panose="020B0500040200020003" charset="0"/>
              </a:rPr>
              <a:t>2. เปิดใช้บริการ LINE Notify ผ่านเว็บไซต์  https://notify-bot.line.me/my/</a:t>
            </a:r>
            <a:endParaRPr lang="en-US">
              <a:latin typeface="TH SarabunPSK" panose="020B0500040200020003" charset="0"/>
              <a:cs typeface="TH SarabunPSK" panose="020B0500040200020003" charset="0"/>
            </a:endParaRPr>
          </a:p>
        </p:txBody>
      </p:sp>
      <p:pic>
        <p:nvPicPr>
          <p:cNvPr id="5" name="รูปภาพ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558800" y="2023110"/>
            <a:ext cx="5113655" cy="1872615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794000" y="4311650"/>
            <a:ext cx="5520055" cy="196786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วิธีใช้งาน</a:t>
            </a:r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 dirty="0"/>
          </a:p>
        </p:txBody>
      </p:sp>
      <p:sp>
        <p:nvSpPr>
          <p:cNvPr id="8" name="Text Box 7"/>
          <p:cNvSpPr txBox="1"/>
          <p:nvPr/>
        </p:nvSpPr>
        <p:spPr>
          <a:xfrm>
            <a:off x="382270" y="1295400"/>
            <a:ext cx="7330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TH SarabunPSK" panose="020B0500040200020003" charset="0"/>
                <a:cs typeface="TH SarabunPSK" panose="020B0500040200020003" charset="0"/>
              </a:rPr>
              <a:t>3. Login ID and Password</a:t>
            </a:r>
            <a:endParaRPr lang="en-US">
              <a:latin typeface="TH SarabunPSK" panose="020B0500040200020003" charset="0"/>
              <a:cs typeface="TH SarabunPSK" panose="020B0500040200020003" charset="0"/>
            </a:endParaRPr>
          </a:p>
        </p:txBody>
      </p:sp>
      <p:pic>
        <p:nvPicPr>
          <p:cNvPr id="5" name="รูปภาพ 1"/>
          <p:cNvPicPr>
            <a:picLocks noChangeAspect="1"/>
          </p:cNvPicPr>
          <p:nvPr>
            <p:ph idx="1"/>
          </p:nvPr>
        </p:nvPicPr>
        <p:blipFill>
          <a:blip r:embed="rId1"/>
          <a:srcRect l="1827" t="4399" r="2838" b="3764"/>
          <a:stretch>
            <a:fillRect/>
          </a:stretch>
        </p:blipFill>
        <p:spPr>
          <a:xfrm>
            <a:off x="1976120" y="2106295"/>
            <a:ext cx="4672330" cy="266446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วิธีใช้งาน</a:t>
            </a:r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 dirty="0"/>
          </a:p>
        </p:txBody>
      </p:sp>
      <p:sp>
        <p:nvSpPr>
          <p:cNvPr id="8" name="Text Box 7"/>
          <p:cNvSpPr txBox="1"/>
          <p:nvPr/>
        </p:nvSpPr>
        <p:spPr>
          <a:xfrm>
            <a:off x="382270" y="1295400"/>
            <a:ext cx="7330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TH SarabunPSK" panose="020B0500040200020003" charset="0"/>
                <a:cs typeface="TH SarabunPSK" panose="020B0500040200020003" charset="0"/>
              </a:rPr>
              <a:t>   4.  เมื่อ Login สำเร็จ จะขึ้น successful ใน Toolbox &gt; Journal</a:t>
            </a:r>
            <a:endParaRPr lang="en-US">
              <a:latin typeface="TH SarabunPSK" panose="020B0500040200020003" charset="0"/>
              <a:cs typeface="TH SarabunPSK" panose="020B0500040200020003" charset="0"/>
            </a:endParaRPr>
          </a:p>
        </p:txBody>
      </p:sp>
      <p:pic>
        <p:nvPicPr>
          <p:cNvPr id="5" name="รูปภาพ 2"/>
          <p:cNvPicPr>
            <a:picLocks noChangeAspect="1"/>
          </p:cNvPicPr>
          <p:nvPr>
            <p:ph idx="1"/>
          </p:nvPr>
        </p:nvPicPr>
        <p:blipFill rotWithShape="1">
          <a:blip r:embed="rId1"/>
          <a:srcRect r="12948"/>
          <a:stretch>
            <a:fillRect/>
          </a:stretch>
        </p:blipFill>
        <p:spPr bwMode="auto">
          <a:xfrm>
            <a:off x="321310" y="2381885"/>
            <a:ext cx="8610600" cy="209359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วิธีใช้งาน</a:t>
            </a:r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 dirty="0"/>
          </a:p>
        </p:txBody>
      </p:sp>
      <p:sp>
        <p:nvSpPr>
          <p:cNvPr id="8" name="Text Box 7"/>
          <p:cNvSpPr txBox="1"/>
          <p:nvPr/>
        </p:nvSpPr>
        <p:spPr>
          <a:xfrm>
            <a:off x="382270" y="1295400"/>
            <a:ext cx="7330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TH SarabunPSK" panose="020B0500040200020003" charset="0"/>
                <a:cs typeface="TH SarabunPSK" panose="020B0500040200020003" charset="0"/>
              </a:rPr>
              <a:t>5. ทำการเพิ่ม Expert Advisors ใน Chart EURUSD Timeframes H4</a:t>
            </a:r>
            <a:endParaRPr lang="en-US">
              <a:latin typeface="TH SarabunPSK" panose="020B0500040200020003" charset="0"/>
              <a:cs typeface="TH SarabunPSK" panose="020B0500040200020003" charset="0"/>
            </a:endParaRPr>
          </a:p>
        </p:txBody>
      </p:sp>
      <p:pic>
        <p:nvPicPr>
          <p:cNvPr id="5" name="รูปภาพ 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41475" y="2079625"/>
            <a:ext cx="5859780" cy="356616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วิธีใช้งาน</a:t>
            </a:r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 dirty="0"/>
          </a:p>
        </p:txBody>
      </p:sp>
      <p:sp>
        <p:nvSpPr>
          <p:cNvPr id="8" name="Text Box 7"/>
          <p:cNvSpPr txBox="1"/>
          <p:nvPr/>
        </p:nvSpPr>
        <p:spPr>
          <a:xfrm>
            <a:off x="382270" y="1295400"/>
            <a:ext cx="7330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TH SarabunPSK" panose="020B0500040200020003" charset="0"/>
                <a:cs typeface="TH SarabunPSK" panose="020B0500040200020003" charset="0"/>
              </a:rPr>
              <a:t>6. ตั้งค่า Expert Advisors Tab Common ติ้กถูกทั้งหมด</a:t>
            </a:r>
            <a:endParaRPr lang="en-US">
              <a:latin typeface="TH SarabunPSK" panose="020B0500040200020003" charset="0"/>
              <a:cs typeface="TH SarabunPSK" panose="020B0500040200020003" charset="0"/>
            </a:endParaRPr>
          </a:p>
        </p:txBody>
      </p:sp>
      <p:pic>
        <p:nvPicPr>
          <p:cNvPr id="9" name="รูปภาพ 9"/>
          <p:cNvPicPr>
            <a:picLocks noChangeAspect="1"/>
          </p:cNvPicPr>
          <p:nvPr>
            <p:ph idx="1"/>
          </p:nvPr>
        </p:nvPicPr>
        <p:blipFill rotWithShape="1">
          <a:blip r:embed="rId1"/>
          <a:srcRect l="1428" t="2186" r="2964" b="2197"/>
          <a:stretch>
            <a:fillRect/>
          </a:stretch>
        </p:blipFill>
        <p:spPr bwMode="auto">
          <a:xfrm>
            <a:off x="1759585" y="2228215"/>
            <a:ext cx="5623560" cy="32689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377868" y="497145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th-TH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รายการนำเสนอ</a:t>
            </a:r>
            <a:endParaRPr lang="th-TH" sz="3200" b="1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7962" y="6324600"/>
            <a:ext cx="2133600" cy="365125"/>
          </a:xfrm>
        </p:spPr>
        <p:txBody>
          <a:bodyPr/>
          <a:lstStyle/>
          <a:p>
            <a:fld id="{E07DB40C-4D50-40E1-A30F-35076DF5E99F}" type="slidenum">
              <a:rPr lang="en-US" sz="160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fld>
            <a:endParaRPr lang="en-US" sz="1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1216068" y="1640145"/>
            <a:ext cx="6553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1) </a:t>
            </a:r>
            <a:r>
              <a:rPr lang="th-TH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ความเป็นมาของปัญหา</a:t>
            </a:r>
            <a:r>
              <a:rPr lang="en-US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			</a:t>
            </a:r>
            <a:endParaRPr lang="en-US" sz="3200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r>
              <a:rPr lang="en-US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2)</a:t>
            </a:r>
            <a:r>
              <a:rPr lang="th-TH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 วัตถุประสงค์ของโครงงาน</a:t>
            </a:r>
            <a:endParaRPr lang="en-US" sz="3200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r>
              <a:rPr lang="en-US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3) </a:t>
            </a:r>
            <a:r>
              <a:rPr lang="th-TH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กรอบแนวความคิดของโครงงาน</a:t>
            </a:r>
            <a:endParaRPr lang="th-TH" sz="3200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r>
              <a:rPr lang="en-US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4) </a:t>
            </a:r>
            <a:r>
              <a:rPr lang="th-TH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การออกแบบโครงงาน</a:t>
            </a:r>
            <a:endParaRPr lang="th-TH" sz="3200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r>
              <a:rPr lang="th-TH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5</a:t>
            </a:r>
            <a:r>
              <a:rPr lang="en-US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) </a:t>
            </a:r>
            <a:r>
              <a:rPr lang="th-TH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ผลการทดสอบชุดที่ 1</a:t>
            </a:r>
            <a:endParaRPr lang="th-TH" sz="3200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r>
              <a:rPr lang="en-US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6) </a:t>
            </a:r>
            <a:r>
              <a:rPr lang="th-TH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ผลการทดสอบชุดที่ </a:t>
            </a:r>
            <a:r>
              <a:rPr lang="en-US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2</a:t>
            </a:r>
            <a:endParaRPr lang="en-US" sz="3200" b="1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r>
              <a:rPr lang="en-US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7) </a:t>
            </a:r>
            <a:r>
              <a:rPr lang="th-TH" sz="3200" dirty="0">
                <a:solidFill>
                  <a:srgbClr val="000000"/>
                </a:solidFill>
                <a:ea typeface="Times New Roman" panose="02020603050405020304" pitchFamily="18" charset="0"/>
                <a:cs typeface="TH SarabunPSK" panose="020B0500040200020003" pitchFamily="34" charset="-34"/>
              </a:rPr>
              <a:t>การออกแบบและพัฒนาโมบายเว็บ</a:t>
            </a:r>
            <a:r>
              <a:rPr lang="th-TH" sz="3200" dirty="0" err="1">
                <a:solidFill>
                  <a:srgbClr val="000000"/>
                </a:solidFill>
                <a:ea typeface="Times New Roman" panose="02020603050405020304" pitchFamily="18" charset="0"/>
                <a:cs typeface="TH SarabunPSK" panose="020B0500040200020003" pitchFamily="34" charset="-34"/>
              </a:rPr>
              <a:t>แอปพลิเค</a:t>
            </a:r>
            <a:r>
              <a:rPr lang="th-TH" sz="3200" dirty="0">
                <a:solidFill>
                  <a:srgbClr val="000000"/>
                </a:solidFill>
                <a:ea typeface="Times New Roman" panose="02020603050405020304" pitchFamily="18" charset="0"/>
                <a:cs typeface="TH SarabunPSK" panose="020B0500040200020003" pitchFamily="34" charset="-34"/>
              </a:rPr>
              <a:t>ชัน</a:t>
            </a:r>
            <a:endParaRPr lang="th-TH" sz="3200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r>
              <a:rPr lang="th-TH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8</a:t>
            </a:r>
            <a:r>
              <a:rPr lang="en-US" sz="320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) </a:t>
            </a:r>
            <a:r>
              <a:rPr lang="th-TH" sz="3200" dirty="0">
                <a:cs typeface="TH SarabunPSK" panose="020B0500040200020003" pitchFamily="34" charset="-34"/>
              </a:rPr>
              <a:t>สรุปผลตามขอบเขต</a:t>
            </a:r>
            <a:endParaRPr lang="th-TH" sz="3200" dirty="0"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วิธีใช้งาน</a:t>
            </a:r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 dirty="0"/>
          </a:p>
        </p:txBody>
      </p:sp>
      <p:sp>
        <p:nvSpPr>
          <p:cNvPr id="8" name="Text Box 7"/>
          <p:cNvSpPr txBox="1"/>
          <p:nvPr/>
        </p:nvSpPr>
        <p:spPr>
          <a:xfrm>
            <a:off x="382270" y="1295400"/>
            <a:ext cx="7330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TH SarabunPSK" panose="020B0500040200020003" charset="0"/>
                <a:cs typeface="TH SarabunPSK" panose="020B0500040200020003" charset="0"/>
              </a:rPr>
              <a:t>7. ตั้งค่า Expert Advisors Tab Inputs </a:t>
            </a:r>
            <a:endParaRPr lang="en-US">
              <a:latin typeface="TH SarabunPSK" panose="020B0500040200020003" charset="0"/>
              <a:cs typeface="TH SarabunPSK" panose="020B0500040200020003" charset="0"/>
            </a:endParaRPr>
          </a:p>
        </p:txBody>
      </p:sp>
      <p:pic>
        <p:nvPicPr>
          <p:cNvPr id="5" name="รูปภาพ 10"/>
          <p:cNvPicPr>
            <a:picLocks noChangeAspect="1"/>
          </p:cNvPicPr>
          <p:nvPr>
            <p:ph idx="1"/>
          </p:nvPr>
        </p:nvPicPr>
        <p:blipFill>
          <a:blip r:embed="rId1"/>
          <a:srcRect t="1515" r="1730"/>
          <a:stretch>
            <a:fillRect/>
          </a:stretch>
        </p:blipFill>
        <p:spPr>
          <a:xfrm>
            <a:off x="2013585" y="1781175"/>
            <a:ext cx="501269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วิธีใช้งาน</a:t>
            </a:r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 dirty="0"/>
          </a:p>
        </p:txBody>
      </p:sp>
      <p:sp>
        <p:nvSpPr>
          <p:cNvPr id="8" name="Text Box 7"/>
          <p:cNvSpPr txBox="1"/>
          <p:nvPr/>
        </p:nvSpPr>
        <p:spPr>
          <a:xfrm>
            <a:off x="382270" y="1295400"/>
            <a:ext cx="7330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TH SarabunPSK" panose="020B0500040200020003" charset="0"/>
                <a:cs typeface="TH SarabunPSK" panose="020B0500040200020003" charset="0"/>
              </a:rPr>
              <a:t>8. ตั้งค่า การอนุญาต API Line Notify ที่ Menu &gt; Tools &gt; Options </a:t>
            </a:r>
            <a:endParaRPr lang="en-US">
              <a:latin typeface="TH SarabunPSK" panose="020B0500040200020003" charset="0"/>
              <a:cs typeface="TH SarabunPSK" panose="020B0500040200020003" charset="0"/>
            </a:endParaRPr>
          </a:p>
        </p:txBody>
      </p:sp>
      <p:pic>
        <p:nvPicPr>
          <p:cNvPr id="11" name="รูปภาพ 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40485" y="2066925"/>
            <a:ext cx="6243320" cy="227139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วิธีใช้งาน</a:t>
            </a:r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 dirty="0"/>
          </a:p>
        </p:txBody>
      </p:sp>
      <p:sp>
        <p:nvSpPr>
          <p:cNvPr id="8" name="Text Box 7"/>
          <p:cNvSpPr txBox="1"/>
          <p:nvPr/>
        </p:nvSpPr>
        <p:spPr>
          <a:xfrm>
            <a:off x="382270" y="1295400"/>
            <a:ext cx="7330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TH SarabunPSK" panose="020B0500040200020003" charset="0"/>
                <a:cs typeface="TH SarabunPSK" panose="020B0500040200020003" charset="0"/>
              </a:rPr>
              <a:t>9. ติ๊ก Allow WebRequest เพื่อเพิ่ม URL : https://notify-api.line.me/api/notify  จากนั้นกด ok</a:t>
            </a:r>
            <a:endParaRPr lang="en-US">
              <a:latin typeface="TH SarabunPSK" panose="020B0500040200020003" charset="0"/>
              <a:cs typeface="TH SarabunPSK" panose="020B0500040200020003" charset="0"/>
            </a:endParaRPr>
          </a:p>
        </p:txBody>
      </p:sp>
      <p:pic>
        <p:nvPicPr>
          <p:cNvPr id="12" name="รูปภาพ 1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09115" y="2007235"/>
            <a:ext cx="5349240" cy="359283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วิธีใช้งาน</a:t>
            </a:r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 dirty="0"/>
          </a:p>
        </p:txBody>
      </p:sp>
      <p:sp>
        <p:nvSpPr>
          <p:cNvPr id="8" name="Text Box 7"/>
          <p:cNvSpPr txBox="1"/>
          <p:nvPr/>
        </p:nvSpPr>
        <p:spPr>
          <a:xfrm>
            <a:off x="382270" y="1295400"/>
            <a:ext cx="7330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TH SarabunPSK" panose="020B0500040200020003" charset="0"/>
                <a:cs typeface="TH SarabunPSK" panose="020B0500040200020003" charset="0"/>
              </a:rPr>
              <a:t>10. คลิ๊ก ตรงช่อง Auto Trading ให้ขึ้นเป็นสีเขียน เพื่อเปิดทำกานเทรดแบบอัตโนมัติ</a:t>
            </a:r>
            <a:endParaRPr lang="en-US">
              <a:latin typeface="TH SarabunPSK" panose="020B0500040200020003" charset="0"/>
              <a:cs typeface="TH SarabunPSK" panose="020B0500040200020003" charset="0"/>
            </a:endParaRPr>
          </a:p>
        </p:txBody>
      </p:sp>
      <p:pic>
        <p:nvPicPr>
          <p:cNvPr id="14" name="รูปภาพ 1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00200" y="1730375"/>
            <a:ext cx="5806440" cy="162306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744470" y="3869055"/>
            <a:ext cx="34524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TH SarabunPSK" panose="020B0500040200020003" charset="0"/>
                <a:cs typeface="TH SarabunPSK" panose="020B0500040200020003" charset="0"/>
              </a:rPr>
              <a:t>สถานการณ์ทำงานของ Expert Advisors : Disabled</a:t>
            </a:r>
            <a:endParaRPr lang="en-US">
              <a:latin typeface="TH SarabunPSK" panose="020B0500040200020003" charset="0"/>
              <a:cs typeface="TH SarabunPSK" panose="020B0500040200020003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676525" y="5988050"/>
            <a:ext cx="34524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TH SarabunPSK" panose="020B0500040200020003" charset="0"/>
                <a:cs typeface="TH SarabunPSK" panose="020B0500040200020003" charset="0"/>
              </a:rPr>
              <a:t>สถานการณ์ทำงานของ Expert Advisors : Enable</a:t>
            </a:r>
            <a:endParaRPr lang="en-US">
              <a:latin typeface="TH SarabunPSK" panose="020B0500040200020003" charset="0"/>
              <a:cs typeface="TH SarabunPSK" panose="020B0500040200020003" charset="0"/>
            </a:endParaRPr>
          </a:p>
        </p:txBody>
      </p:sp>
      <p:pic>
        <p:nvPicPr>
          <p:cNvPr id="15" name="รูปภาพ 15"/>
          <p:cNvPicPr/>
          <p:nvPr/>
        </p:nvPicPr>
        <p:blipFill>
          <a:blip r:embed="rId2"/>
          <a:stretch>
            <a:fillRect/>
          </a:stretch>
        </p:blipFill>
        <p:spPr>
          <a:xfrm>
            <a:off x="1600200" y="4005580"/>
            <a:ext cx="5943600" cy="178689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660015" y="3500755"/>
            <a:ext cx="34524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TH SarabunPSK" panose="020B0500040200020003" charset="0"/>
                <a:cs typeface="TH SarabunPSK" panose="020B0500040200020003" charset="0"/>
              </a:rPr>
              <a:t>สถานการณ์ทำงานของ Expert Advisors : Disabled</a:t>
            </a:r>
            <a:endParaRPr lang="en-US">
              <a:latin typeface="TH SarabunPSK" panose="020B0500040200020003" charset="0"/>
              <a:cs typeface="TH SarabunPSK" panose="020B0500040200020003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วิธีใช้งาน</a:t>
            </a:r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 dirty="0"/>
          </a:p>
        </p:txBody>
      </p:sp>
      <p:sp>
        <p:nvSpPr>
          <p:cNvPr id="8" name="Text Box 7"/>
          <p:cNvSpPr txBox="1"/>
          <p:nvPr/>
        </p:nvSpPr>
        <p:spPr>
          <a:xfrm>
            <a:off x="382270" y="1295400"/>
            <a:ext cx="7330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TH SarabunPSK" panose="020B0500040200020003" charset="0"/>
                <a:cs typeface="TH SarabunPSK" panose="020B0500040200020003" charset="0"/>
              </a:rPr>
              <a:t>9. ติ๊ก Allow WebRequest เพื่อเพิ่ม URL : https://notify-api.line.me/api/notify  จากนั้นกด ok</a:t>
            </a:r>
            <a:endParaRPr lang="en-US">
              <a:latin typeface="TH SarabunPSK" panose="020B0500040200020003" charset="0"/>
              <a:cs typeface="TH SarabunPSK" panose="020B0500040200020003" charset="0"/>
            </a:endParaRPr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th-TH" dirty="0"/>
              <a:t>การทดลอง</a:t>
            </a:r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2133600"/>
            <a:ext cx="9144000" cy="243840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5. 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ผลการทดสอบ</a:t>
            </a:r>
            <a:b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ชุดที่ 1 300 รูป</a:t>
            </a:r>
            <a:b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28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x28 pixel RGB, Preprocess, Gray</a:t>
            </a:r>
            <a:b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32x32 pixel RGB, Preprocess, Gray</a:t>
            </a:r>
            <a:endParaRPr lang="th-TH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44731"/>
            <a:ext cx="9144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indent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th-TH" altLang="th-TH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5.3 การทดสอบรูปภาพขนาด 28</a:t>
            </a:r>
            <a:r>
              <a:rPr kumimoji="0" lang="en-US" altLang="th-TH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x28 </a:t>
            </a:r>
            <a:r>
              <a:rPr kumimoji="0" lang="th-TH" altLang="th-TH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จุดภาพ แบบผ่านกระบวนการ</a:t>
            </a:r>
            <a:r>
              <a:rPr kumimoji="0" lang="th-TH" altLang="th-TH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ลดความผิดเพี้ยนชุดที่ 1</a:t>
            </a:r>
            <a:endParaRPr kumimoji="0" lang="en-US" altLang="th-TH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57200" y="1264920"/>
          <a:ext cx="8229600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7178"/>
                <a:gridCol w="1031992"/>
                <a:gridCol w="870692"/>
                <a:gridCol w="870692"/>
                <a:gridCol w="869046"/>
              </a:tblGrid>
              <a:tr h="1828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แบบจำลอง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อ่านได้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รูป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เฉลี่ย 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Precision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Recall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</a:t>
                      </a:r>
                      <a:r>
                        <a:rPr lang="th-TH" sz="1400" b="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แบบสัง</a:t>
                      </a:r>
                      <a:r>
                        <a:rPr lang="th-TH" sz="14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วัตนาการ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GoogleNet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229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76.33%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76%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76%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โครงข่ายประสาทเทียมแบบสังวัตนาการ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(ResNet110)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198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66%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67%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66%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ซัพพอร์ตเวคเตอร์แมชชีน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196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65.33%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68%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65%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โครงข่ายประสาทเทียมแบบสังวัตนาการ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(LeNet5 (Softmax))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192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64%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66%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64%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โครงข่ายประสาทเทียมแบบสังวัตนาการ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(LeNet5 (RBF))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186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62%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62%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ขั้นตอนวิธีการเพื่อนบ้านที่ใกล้ที่สุด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183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61%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64%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61%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โปรแกรม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Tresseract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97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32.33%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27.44%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32.33%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57200" y="3703320"/>
          <a:ext cx="8229600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1093"/>
                <a:gridCol w="984260"/>
                <a:gridCol w="824606"/>
                <a:gridCol w="1056681"/>
                <a:gridCol w="822960"/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แบบจำลอง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อ่านได้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รูป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เฉลี่ย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Precision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Recall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</a:t>
                      </a:r>
                      <a:r>
                        <a:rPr lang="th-TH" sz="14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แบบสัง</a:t>
                      </a: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วัตนาการ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GoogleNet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231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77%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77%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77%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โครงข่ายประสาทเทียมแบบสังวัตนาการ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(ResNet110)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210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โครงข่ายประสาทเทียมแบบสังวัตนาการ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(LeNet5 (RBF))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195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65%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65%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65%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ซัพ</a:t>
                      </a: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พอร์ตเวคเตอร์</a:t>
                      </a:r>
                      <a:r>
                        <a:rPr lang="th-TH" sz="14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แมชชีน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194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64.67%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65%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65%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ขั้นตอนวิธีการเพื่อนบ้านที่ใกล้ที่สุด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190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63.33%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66%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63%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โครงข่ายประสาทเทียมแบบสังวัตนาการ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(LeNet5 (Softmax))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190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63.33%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62%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63%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โปรแกรม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Tresseract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105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35%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34.53%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35%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0" y="339852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h-TH" alt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5.4 การทดสอบรูปภาพขนาด 32</a:t>
            </a:r>
            <a:r>
              <a:rPr lang="en-US" alt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x32 </a:t>
            </a:r>
            <a:r>
              <a:rPr lang="th-TH" alt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จุดภาพ แบบผ่านกระบวนการ</a:t>
            </a:r>
            <a:r>
              <a:rPr lang="th-TH" altLang="th-TH" sz="2000" b="1" dirty="0">
                <a:solidFill>
                  <a:srgbClr val="00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ลดความผิดเพี้ยนชุดที่ 1</a:t>
            </a:r>
            <a:endParaRPr lang="th-TH" altLang="th-TH" sz="2000" b="1" dirty="0">
              <a:solidFill>
                <a:srgbClr val="000000"/>
              </a:solidFill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81000" y="990600"/>
          <a:ext cx="8229600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7178"/>
                <a:gridCol w="1031992"/>
                <a:gridCol w="870692"/>
                <a:gridCol w="870692"/>
                <a:gridCol w="869046"/>
              </a:tblGrid>
              <a:tr h="1828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แบบจำลอง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อ่านได้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รูป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เฉลี่ย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Precision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Recall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</a:t>
                      </a:r>
                      <a:r>
                        <a:rPr lang="th-TH" sz="14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แบบสัง</a:t>
                      </a: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วัตนาการ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GoogleNet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237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79%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80%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79%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</a:t>
                      </a:r>
                      <a:r>
                        <a:rPr lang="th-TH" sz="14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แบบสัง</a:t>
                      </a: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วัตนาการ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(ResNet110)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216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72%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74%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72%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โครงข่ายประสาทเทียมแบบสังวัตนาการ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(LeNet5 (RBF))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182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60.67%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63%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61%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</a:t>
                      </a:r>
                      <a:r>
                        <a:rPr lang="th-TH" sz="14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แบบสัง</a:t>
                      </a: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วัตนาการ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(LeNet5 (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Softmax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))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180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62%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ขั้นตอนวิธีการเพื่อนบ้านที่ใกล้ที่สุด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175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58.33%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58%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58%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ซัพพอร์ตเวคเตอร์แมชชีน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167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55.67%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56%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56%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โปรแกรม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Tresseract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100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33.33%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28.52%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33.33%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0" y="685800"/>
            <a:ext cx="9143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h-TH" alt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5.5 การทดสอบรูปภาพขนาด 28</a:t>
            </a:r>
            <a:r>
              <a:rPr lang="en-US" alt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x28 </a:t>
            </a:r>
            <a:r>
              <a:rPr lang="th-TH" alt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จุดภาพ แบบภาพระดับเทาชุดที่ 1</a:t>
            </a:r>
            <a:endParaRPr lang="en-US" altLang="th-TH" sz="9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219200" y="26193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th-TH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457200" y="3322320"/>
          <a:ext cx="8229600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7178"/>
                <a:gridCol w="1031992"/>
                <a:gridCol w="870692"/>
                <a:gridCol w="870692"/>
                <a:gridCol w="869046"/>
              </a:tblGrid>
              <a:tr h="1828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แบบจำลอง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อ่านได้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รูป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เฉลี่ย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Precision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Recall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โครงข่ายประสาทเทียมแบบสังวัตนาการ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(GoogleNet)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227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75.67%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78%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76%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</a:t>
                      </a:r>
                      <a:r>
                        <a:rPr lang="th-TH" sz="14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แบบสัง</a:t>
                      </a: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วัตนาการ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(ResNet110)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201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67%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74%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67%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โครงข่ายประสาทเทียมแบบสังวัตนาการ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(LeNet5 (Softmax))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187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62.33%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63%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62%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โครงข่ายประสาทเทียมแบบสังวัตนาการ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(LeNet5 (RBF))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181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60.33%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62%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ขั้นตอนวิธีการเพื่อนบ้านที่ใกล้ที่สุด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175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58.33%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58%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ซัพพอร์ตเวคเตอร์แมชชีน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170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56.67%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56%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57%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โปรแกรม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Tresseract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95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31.67%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2.72%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31.66%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0" y="297180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h-TH" alt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5.</a:t>
            </a:r>
            <a:r>
              <a:rPr lang="en-US" alt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6</a:t>
            </a:r>
            <a:r>
              <a:rPr lang="th-TH" alt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การทดสอบรูปภาพขนาด 32</a:t>
            </a:r>
            <a:r>
              <a:rPr lang="en-US" alt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x32 </a:t>
            </a:r>
            <a:r>
              <a:rPr lang="th-TH" altLang="th-TH" sz="2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จุดภาพ แบบภาพระดับเทาชุดที่ 1</a:t>
            </a:r>
            <a:endParaRPr lang="en-US" altLang="th-TH" sz="9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pic>
        <p:nvPicPr>
          <p:cNvPr id="5" name="Picture 328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7" y="758309"/>
            <a:ext cx="5267325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" y="3212068"/>
            <a:ext cx="914399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th-TH" altLang="th-TH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กราฟผลการทดสอบรูปภาพขนาด 28</a:t>
            </a:r>
            <a:r>
              <a:rPr kumimoji="0" lang="en-US" altLang="th-TH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x28 </a:t>
            </a:r>
            <a:r>
              <a:rPr kumimoji="0" lang="th-TH" altLang="th-TH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จุดภาพ แบบ</a:t>
            </a:r>
            <a:r>
              <a:rPr kumimoji="0" lang="th-TH" altLang="th-TH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การแปลงภาพ</a:t>
            </a:r>
            <a:r>
              <a:rPr kumimoji="0" lang="th-TH" altLang="th-TH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ภาพระดับเทาชุดที่</a:t>
            </a:r>
            <a:r>
              <a:rPr kumimoji="0" lang="th-TH" altLang="th-TH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1</a:t>
            </a:r>
            <a:endParaRPr kumimoji="0" lang="th-TH" altLang="th-TH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" name="Picture 33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3581400"/>
            <a:ext cx="527685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6010275"/>
            <a:ext cx="914399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th-TH" altLang="th-TH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กราฟผลการทดสอบรูปภาพขนาด 32</a:t>
            </a:r>
            <a:r>
              <a:rPr kumimoji="0" lang="en-US" altLang="th-TH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x32 </a:t>
            </a:r>
            <a:r>
              <a:rPr kumimoji="0" lang="th-TH" altLang="th-TH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จุดภาพ แบบการแปลงภาพระดับเทาชุดที่ 1</a:t>
            </a:r>
            <a:endParaRPr kumimoji="0" lang="th-TH" altLang="th-TH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z="160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fld>
            <a:endParaRPr lang="en-US" sz="1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377868" y="2450089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ชื่อเรื่อง 1"/>
          <p:cNvSpPr txBox="1"/>
          <p:nvPr/>
        </p:nvSpPr>
        <p:spPr>
          <a:xfrm>
            <a:off x="289560" y="5098415"/>
            <a:ext cx="4177665" cy="721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000" dirty="0">
                <a:latin typeface="TH Sarabun New" panose="020B0500040200020003" pitchFamily="34" charset="-34"/>
                <a:ea typeface="Tahoma" panose="020B0604030504040204" pitchFamily="34" charset="0"/>
                <a:cs typeface="TH Sarabun New" panose="020B0500040200020003" pitchFamily="34" charset="-34"/>
              </a:rPr>
              <a:t>รูปที่ 1 นักลงทุนมือใหม่ไม่สามารถควบคุมอารมณ์ตัวเองได้</a:t>
            </a:r>
            <a:endParaRPr lang="th-TH" sz="2000" dirty="0">
              <a:latin typeface="TH Sarabun New" panose="020B0500040200020003" pitchFamily="34" charset="-34"/>
              <a:ea typeface="Tahoma" panose="020B0604030504040204" pitchFamily="34" charset="0"/>
              <a:cs typeface="TH Sarabun New" panose="020B0500040200020003" pitchFamily="34" charset="-34"/>
            </a:endParaRPr>
          </a:p>
        </p:txBody>
      </p:sp>
      <p:sp>
        <p:nvSpPr>
          <p:cNvPr id="16" name="ชื่อเรื่อง 1"/>
          <p:cNvSpPr txBox="1"/>
          <p:nvPr/>
        </p:nvSpPr>
        <p:spPr>
          <a:xfrm>
            <a:off x="4524396" y="5145663"/>
            <a:ext cx="3889332" cy="722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000" dirty="0">
                <a:latin typeface="TH Sarabun New" panose="020B0500040200020003" pitchFamily="34" charset="-34"/>
                <a:ea typeface="Tahoma" panose="020B0604030504040204" pitchFamily="34" charset="0"/>
                <a:cs typeface="TH Sarabun New" panose="020B0500040200020003" pitchFamily="34" charset="-34"/>
              </a:rPr>
              <a:t>รูปที่ </a:t>
            </a:r>
            <a:r>
              <a:rPr lang="en-US" sz="2000" dirty="0">
                <a:latin typeface="TH Sarabun New" panose="020B0500040200020003" pitchFamily="34" charset="-34"/>
                <a:ea typeface="Tahoma" panose="020B0604030504040204" pitchFamily="34" charset="0"/>
                <a:cs typeface="TH Sarabun New" panose="020B0500040200020003" pitchFamily="34" charset="-34"/>
              </a:rPr>
              <a:t>2 </a:t>
            </a:r>
            <a:r>
              <a:rPr lang="th-TH" sz="2000" dirty="0">
                <a:latin typeface="TH Sarabun New" panose="020B0500040200020003" pitchFamily="34" charset="-34"/>
                <a:ea typeface="Tahoma" panose="020B0604030504040204" pitchFamily="34" charset="0"/>
                <a:cs typeface="TH Sarabun New" panose="020B0500040200020003" pitchFamily="34" charset="-34"/>
              </a:rPr>
              <a:t>นักลงทุนต้องใช้เวลาเฝ้าหน้าจอ ในการเทรด</a:t>
            </a:r>
            <a:endParaRPr lang="th-TH" sz="2000" dirty="0">
              <a:latin typeface="TH Sarabun New" panose="020B0500040200020003" pitchFamily="34" charset="-34"/>
              <a:ea typeface="Tahoma" panose="020B0604030504040204" pitchFamily="34" charset="0"/>
              <a:cs typeface="TH Sarabun New" panose="020B0500040200020003" pitchFamily="34" charset="-34"/>
            </a:endParaRPr>
          </a:p>
        </p:txBody>
      </p:sp>
      <p:sp>
        <p:nvSpPr>
          <p:cNvPr id="9" name="ชื่อเรื่อง 1"/>
          <p:cNvSpPr txBox="1"/>
          <p:nvPr/>
        </p:nvSpPr>
        <p:spPr>
          <a:xfrm>
            <a:off x="260250" y="78886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</a:t>
            </a:r>
            <a:r>
              <a:rPr lang="th-TH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.  ความเป็นมาของปัญหา</a:t>
            </a:r>
            <a:endParaRPr lang="th-TH" sz="3200" b="1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"/>
          <a:stretch>
            <a:fillRect/>
          </a:stretch>
        </p:blipFill>
        <p:spPr>
          <a:xfrm>
            <a:off x="289560" y="2129790"/>
            <a:ext cx="3977640" cy="2804160"/>
          </a:xfrm>
          <a:prstGeom prst="rect">
            <a:avLst/>
          </a:prstGeom>
        </p:spPr>
      </p:pic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2"/>
          <a:srcRect l="6457" r="16561" b="7442"/>
          <a:stretch>
            <a:fillRect/>
          </a:stretch>
        </p:blipFill>
        <p:spPr>
          <a:xfrm>
            <a:off x="4580890" y="2129790"/>
            <a:ext cx="3985260" cy="280416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905000" y="290466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th-TH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57200" y="1066800"/>
          <a:ext cx="8229600" cy="2165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6003"/>
                <a:gridCol w="1459931"/>
                <a:gridCol w="2083735"/>
                <a:gridCol w="1459931"/>
              </a:tblGrid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แบบจำลอง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RGB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Preprocess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Gray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GoogleNet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78.33%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77%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75.67%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FFC0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ResNet110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76.67%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67%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KNN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63.33%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58.33%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SVM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58%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64.67%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56.67%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LeNet5 (Softmax)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46.67%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63.33%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62.33%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LeNet5 (RBF)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42.33%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65%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Tresseract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31.33%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35%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31.67%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</a:tr>
            </a:tbl>
          </a:graphicData>
        </a:graphic>
      </p:graphicFrame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743712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indent="8096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809625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th-TH" altLang="th-TH" sz="1800" b="1" i="0" u="none" strike="noStrike" cap="none" normalizeH="0" baseline="0" dirty="0">
                <a:ln>
                  <a:noFill/>
                </a:ln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ภาพรวมผลการทดสอบของภาพ ขนาด 32</a:t>
            </a:r>
            <a:r>
              <a:rPr kumimoji="0" lang="en-US" altLang="th-TH" sz="1800" b="1" i="0" u="none" strike="noStrike" cap="none" normalizeH="0" baseline="0" dirty="0">
                <a:ln>
                  <a:noFill/>
                </a:ln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x32 </a:t>
            </a:r>
            <a:r>
              <a:rPr kumimoji="0" lang="th-TH" altLang="th-TH" sz="1800" b="1" i="0" u="none" strike="noStrike" cap="none" normalizeH="0" baseline="0" dirty="0">
                <a:ln>
                  <a:noFill/>
                </a:ln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จุดภาพ ชุดที่</a:t>
            </a:r>
            <a:r>
              <a:rPr kumimoji="0" lang="th-TH" altLang="th-TH" sz="1800" b="1" i="0" u="none" strike="noStrike" cap="none" normalizeH="0" dirty="0">
                <a:ln>
                  <a:noFill/>
                </a:ln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 1</a:t>
            </a:r>
            <a:endParaRPr kumimoji="0" lang="en-US" altLang="th-TH" sz="800" b="1" i="0" u="none" strike="noStrike" cap="none" normalizeH="0" baseline="0" dirty="0">
              <a:ln>
                <a:noFill/>
              </a:ln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0" name="Picture 16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3505200"/>
            <a:ext cx="5276850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6088618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th-TH" altLang="th-TH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กราฟภาพรวมผลการทดสอบของภาพ ขนาด 32</a:t>
            </a:r>
            <a:r>
              <a:rPr kumimoji="0" lang="en-US" altLang="th-TH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x32 </a:t>
            </a:r>
            <a:r>
              <a:rPr kumimoji="0" lang="th-TH" altLang="th-TH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จุดภาพ</a:t>
            </a:r>
            <a:endParaRPr kumimoji="0" lang="th-TH" altLang="th-TH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3775" y="957072"/>
          <a:ext cx="8229600" cy="226771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26003"/>
                <a:gridCol w="1459931"/>
                <a:gridCol w="2083735"/>
                <a:gridCol w="1459931"/>
              </a:tblGrid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แบบจำลอง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RGB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Preprocess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Gray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GoogleNet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79%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76.33%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79.00%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>
                    <a:solidFill>
                      <a:srgbClr val="FFFF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ResNet110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78.33%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66.00%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72.00%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>
                    <a:solidFill>
                      <a:srgbClr val="FF00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KNN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59%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61.00%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58.33%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>
                    <a:solidFill>
                      <a:srgbClr val="FF00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SVM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58.33%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65.33%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55.67%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>
                    <a:solidFill>
                      <a:srgbClr val="FF00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LeNet5 (RBF)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50%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62.00%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60.67%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>
                    <a:solidFill>
                      <a:srgbClr val="92D05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LeNet5 (Softmax)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48.33%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64.00%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60.00%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>
                    <a:solidFill>
                      <a:srgbClr val="92D05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Tresseract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33.33%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32.33%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33.33%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ctr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0" y="60960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80962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h-TH" alt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ภาพรวมผลการทดสอบของภาพ ขนาด 28</a:t>
            </a:r>
            <a:r>
              <a:rPr lang="en-US" alt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x28 </a:t>
            </a:r>
            <a:r>
              <a:rPr lang="th-TH" alt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จุดภาพ ชุดที่ 1</a:t>
            </a:r>
            <a:endParaRPr lang="en-US" altLang="th-TH" sz="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905000" y="290466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th-TH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57200" y="3599688"/>
          <a:ext cx="8229600" cy="226771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26003"/>
                <a:gridCol w="1459931"/>
                <a:gridCol w="2083735"/>
                <a:gridCol w="1459931"/>
              </a:tblGrid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แบบจำลอง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RGB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Preprocess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Gray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GoogleNet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78.33%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77%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75.67%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FF00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ResNet110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76.67%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70%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67%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FF00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KNN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60%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63.33%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58.33%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FF00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SVM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58%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64.67%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56.67%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FF00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LeNet5 (Softmax)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46.67%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63.33%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62.33%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92D050"/>
                    </a:solidFill>
                  </a:tcPr>
                </a:tc>
              </a:tr>
              <a:tr h="26212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LeNet5 (RBF)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42.33%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65%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60.33%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92D05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Tresseract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31.33%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35%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31.67%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3276600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indent="8096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809625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th-TH" altLang="th-TH" sz="1800" b="1" i="0" u="none" strike="noStrike" cap="none" normalizeH="0" baseline="0" dirty="0">
                <a:ln>
                  <a:noFill/>
                </a:ln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ภาพรวมผลการทดสอบของภาพ ขนาด 32</a:t>
            </a:r>
            <a:r>
              <a:rPr kumimoji="0" lang="en-US" altLang="th-TH" sz="1800" b="1" i="0" u="none" strike="noStrike" cap="none" normalizeH="0" baseline="0" dirty="0">
                <a:ln>
                  <a:noFill/>
                </a:ln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x32 </a:t>
            </a:r>
            <a:r>
              <a:rPr kumimoji="0" lang="th-TH" altLang="th-TH" sz="1800" b="1" i="0" u="none" strike="noStrike" cap="none" normalizeH="0" baseline="0" dirty="0">
                <a:ln>
                  <a:noFill/>
                </a:ln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จุดภาพ ชุดที่</a:t>
            </a:r>
            <a:r>
              <a:rPr kumimoji="0" lang="th-TH" altLang="th-TH" sz="1800" b="1" i="0" u="none" strike="noStrike" cap="none" normalizeH="0" dirty="0">
                <a:ln>
                  <a:noFill/>
                </a:ln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 1</a:t>
            </a:r>
            <a:endParaRPr kumimoji="0" lang="en-US" altLang="th-TH" sz="800" b="1" i="0" u="none" strike="noStrike" cap="none" normalizeH="0" baseline="0" dirty="0">
              <a:ln>
                <a:noFill/>
              </a:ln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5857536"/>
            <a:ext cx="71641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สรุปผลการทดลองขนาดรูปภาพ 28*28 และ 32*32 มีผลต่อความถูกต้องภาพรวมโดยเฉลี่ย 0.4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%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	โมเดล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GoogleNet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ResNet110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เมื่อทำกระบวนการลดความผิดเพี้ยนจะทำให้ความถูกต้องลดลง 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โมเดลอื่นๆ เมื่อทำกระบวนการลดความผิดเพี้ยนจะทำให้ความถูกต้องมากขึ้น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2743200"/>
            <a:ext cx="9144000" cy="457200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6. 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ผลการทดสอบ</a:t>
            </a:r>
            <a:b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ชุดที่ 2</a:t>
            </a:r>
            <a:b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ตรง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,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ข้าง และกลับด้าน อย่างละ 128 รูป</a:t>
            </a:r>
            <a:b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รวมทั้งหมด 384 รูป</a:t>
            </a:r>
            <a:b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CNN, KNN, SVM, Tesseract</a:t>
            </a:r>
            <a:b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32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AutoML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, </a:t>
            </a:r>
            <a:r>
              <a:rPr lang="en-US" sz="32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Anyline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, Line, Azure</a:t>
            </a:r>
            <a:r>
              <a:rPr lang="en-US" sz="3200" b="1">
                <a:latin typeface="TH SarabunPSK" panose="020B0500040200020003" pitchFamily="34" charset="-34"/>
                <a:cs typeface="TH SarabunPSK" panose="020B0500040200020003" pitchFamily="34" charset="-34"/>
              </a:rPr>
              <a:t>, Vision ,Line </a:t>
            </a:r>
            <a:endParaRPr lang="th-TH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57200" y="1219200"/>
          <a:ext cx="822960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7178"/>
                <a:gridCol w="1031992"/>
                <a:gridCol w="870692"/>
                <a:gridCol w="870692"/>
                <a:gridCol w="869046"/>
              </a:tblGrid>
              <a:tr h="1828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แบบจำลอง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อ่านได้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รูป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เฉลี่ย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Precision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Recall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</a:t>
                      </a:r>
                      <a:r>
                        <a:rPr lang="th-TH" sz="14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แบบสัง</a:t>
                      </a: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วัตนาการ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GoogleNet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111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86.72%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87%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87%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โครงข่ายประสาทเทียมแบบสังวัตนาการ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(ResNet110)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97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75.78%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73%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74%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ระบบ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AutoML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95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74.22%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72%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71%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โครงข่ายประสาทเทียมแบบสังวัตนาการ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(LeNet5 (Softmax))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90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70.31%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65%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68%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โปรแกรม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Tresseract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88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68.75%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50%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62%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โครงข่ายประสาทเทียมแบบสังวัตนาการ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(LeNet5 (RBF))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79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61.71%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55%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55%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ขั้นตอนวิธีการเพื่อนบ้านที่ใกล้ที่สุด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62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48.44%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56%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48%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ซัพ</a:t>
                      </a: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พอร์ตเวคเตอร์</a:t>
                      </a:r>
                      <a:r>
                        <a:rPr lang="th-TH" sz="14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แมชชีน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51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39.84%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41%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44%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762000"/>
            <a:ext cx="254749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th-TH" altLang="th-TH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6.1 ผลการทดสอบรูปภาพชุดที่ 2 ตรง</a:t>
            </a:r>
            <a:endParaRPr kumimoji="0" lang="th-TH" altLang="th-TH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th-TH"/>
          </a:p>
        </p:txBody>
      </p:sp>
      <p:pic>
        <p:nvPicPr>
          <p:cNvPr id="14338" name="Picture 33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3352800"/>
            <a:ext cx="527685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163601" y="5787479"/>
            <a:ext cx="28167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th-TH" altLang="th-T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กราฟผลการทดสอบรูปภาพชุดที่ 2</a:t>
            </a:r>
            <a:r>
              <a:rPr kumimoji="0" lang="th-TH" altLang="th-TH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kumimoji="0" lang="th-TH" altLang="th-T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ตรง</a:t>
            </a:r>
            <a:endParaRPr kumimoji="0" lang="th-TH" altLang="th-TH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04800" y="1127760"/>
          <a:ext cx="822960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7178"/>
                <a:gridCol w="1031992"/>
                <a:gridCol w="870692"/>
                <a:gridCol w="870692"/>
                <a:gridCol w="869046"/>
              </a:tblGrid>
              <a:tr h="1828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แบบจำลอง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อ่านได้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รูป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เฉลี่ย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Precision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Recall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โครงข่ายประสาทเทียมแบบสังวัตนาการ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(GoogleNet)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101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78.91%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74%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74%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ระบบ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AutoML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96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75%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78%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73%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</a:t>
                      </a:r>
                      <a:r>
                        <a:rPr lang="th-TH" sz="14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แบบสัง</a:t>
                      </a: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วัตนาการ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(ResNet110)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90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70.31%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69%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69%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โครงข่ายประสาทเทียมแบบสังวัตนาการ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(LeNet5 (Softmax))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86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67.19%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62%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ซัพ</a:t>
                      </a: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พอร์ตเวคเตอร์</a:t>
                      </a:r>
                      <a:r>
                        <a:rPr lang="th-TH" sz="14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แมชชีน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57.81%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58%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59%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ขั้นตอนวิธีการเพื่อนบ้านที่ใกล้ที่สุด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66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51.56%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51%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47%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โครงข่ายประสาทเทียมแบบสังวัตนาการ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(LeNet5 (RBF))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59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46.09%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44%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41%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โปรแกรม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Tresseract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32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25%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6.08%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11.65%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762000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th-TH" altLang="th-TH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6.2 ผลการทดสอบรูปภาพชุดที่ 2 ด้านข้าง</a:t>
            </a:r>
            <a:endParaRPr kumimoji="0" lang="th-TH" altLang="th-TH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th-TH"/>
          </a:p>
        </p:txBody>
      </p:sp>
      <p:pic>
        <p:nvPicPr>
          <p:cNvPr id="13314" name="Picture 33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3276600"/>
            <a:ext cx="52768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021735" y="5709136"/>
            <a:ext cx="310052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th-TH" altLang="th-T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กราฟผลการทดสอบรูปภาพชุดที่ 2</a:t>
            </a:r>
            <a:r>
              <a:rPr kumimoji="0" lang="th-TH" altLang="th-TH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kumimoji="0" lang="th-TH" altLang="th-T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ด้านข้าง</a:t>
            </a:r>
            <a:endParaRPr kumimoji="0" lang="th-TH" altLang="th-TH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1143000"/>
          <a:ext cx="822960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7178"/>
                <a:gridCol w="1031992"/>
                <a:gridCol w="870692"/>
                <a:gridCol w="870692"/>
                <a:gridCol w="869046"/>
              </a:tblGrid>
              <a:tr h="1828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แบบจำลอง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อ่านได้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th-TH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รูป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เฉลี่ย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Precision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Recall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โครงข่ายประสาทเทียมแบบสังวัตนาการ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(GoogleNet)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95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74.22%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70%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68%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</a:t>
                      </a:r>
                      <a:r>
                        <a:rPr lang="th-TH" sz="1400" b="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แบบสัง</a:t>
                      </a:r>
                      <a:r>
                        <a:rPr lang="th-TH" sz="14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วัตนาการ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(ResNet110)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87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67.97%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63%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62%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ระบบ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AutoML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84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65.62%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63%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64%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โครงข่ายประสาทเทียมแบบสังวัตนาการ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(LeNet5 (Softmax))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54.69%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49%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45%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โครงข่ายประสาทเทียมแบบสังวัตนาการ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(LeNet5 (RBF))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67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52.34%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46%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46%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ขั้นตอนวิธีการเพื่อนบ้านที่ใกล้ที่สุด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67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52.34%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54%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50%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โปรแกรม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Tresseract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57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44.53%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25%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36%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1400" b="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ซัพ</a:t>
                      </a:r>
                      <a:r>
                        <a:rPr lang="th-TH" sz="14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พอร์ตเวคเตอร์</a:t>
                      </a:r>
                      <a:r>
                        <a:rPr lang="th-TH" sz="1400" b="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แมชชีน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56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43.75%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46%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42%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805934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th-TH" altLang="th-TH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6.3 ผลการทดสอบรูปภาพชุดที่ 2 กลับด้าน</a:t>
            </a:r>
            <a:endParaRPr kumimoji="0" lang="th-TH" altLang="th-TH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th-TH"/>
          </a:p>
        </p:txBody>
      </p:sp>
      <p:pic>
        <p:nvPicPr>
          <p:cNvPr id="17410" name="Picture 33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3276600"/>
            <a:ext cx="5276850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995286" y="5683986"/>
            <a:ext cx="315342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th-TH" altLang="th-T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กราฟผลการทดสอบรูปภาพชุดที่ 2</a:t>
            </a:r>
            <a:r>
              <a:rPr kumimoji="0" lang="th-TH" altLang="th-TH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kumimoji="0" lang="th-TH" altLang="th-T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กลับด้าน</a:t>
            </a:r>
            <a:endParaRPr kumimoji="0" lang="th-TH" altLang="th-TH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762000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th-TH" altLang="th-TH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</a:rPr>
              <a:t>6.4 ผลการทดสอบแอปพลิเคชั่น ตรง</a:t>
            </a:r>
            <a:endParaRPr kumimoji="0" lang="th-TH" altLang="th-TH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th-TH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6340961"/>
            <a:ext cx="9144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th-TH" altLang="th-T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กราฟผลการทดสอบทดสอบ</a:t>
            </a:r>
            <a:r>
              <a:rPr kumimoji="0" lang="th-TH" altLang="th-TH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แอปพลิเค</a:t>
            </a:r>
            <a:r>
              <a:rPr kumimoji="0" lang="th-TH" altLang="th-T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ชัน</a:t>
            </a:r>
            <a:r>
              <a:rPr kumimoji="0" lang="th-TH" altLang="th-TH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kumimoji="0" lang="th-TH" altLang="th-T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ตรง</a:t>
            </a:r>
            <a:endParaRPr kumimoji="0" lang="th-TH" altLang="th-TH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2" name="ตาราง 1"/>
          <p:cNvGraphicFramePr>
            <a:graphicFrameLocks noGrp="1"/>
          </p:cNvGraphicFramePr>
          <p:nvPr/>
        </p:nvGraphicFramePr>
        <p:xfrm>
          <a:off x="571500" y="1153478"/>
          <a:ext cx="8001000" cy="169164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4445000"/>
                <a:gridCol w="3556000"/>
              </a:tblGrid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แบบจำลอง</a:t>
                      </a:r>
                      <a:endParaRPr lang="en-US" sz="1600" b="1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th-TH" sz="16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ความถูกต้องเฉลี่ย</a:t>
                      </a:r>
                      <a:endParaRPr lang="en-US" sz="16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Anyline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96.88%</a:t>
                      </a:r>
                      <a:endParaRPr lang="th-TH" sz="16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FFFF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Line</a:t>
                      </a:r>
                      <a:r>
                        <a:rPr lang="en-US" sz="1600" baseline="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brain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92.19%</a:t>
                      </a:r>
                      <a:endParaRPr lang="th-TH" sz="160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Line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83.59%</a:t>
                      </a:r>
                      <a:endParaRPr lang="th-TH" sz="16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Microsoft Azure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74.22%</a:t>
                      </a:r>
                      <a:endParaRPr lang="th-TH" sz="160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vision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34.38%</a:t>
                      </a:r>
                      <a:endParaRPr lang="th-TH" sz="16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</a:tr>
            </a:tbl>
          </a:graphicData>
        </a:graphic>
      </p:graphicFrame>
      <p:pic>
        <p:nvPicPr>
          <p:cNvPr id="3" name="รูปภาพ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866775" y="2986643"/>
            <a:ext cx="7410450" cy="3352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71640" y="5954110"/>
            <a:ext cx="761999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Line brain</a:t>
            </a:r>
            <a:endParaRPr lang="th-TH" sz="1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773668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th-TH" altLang="th-TH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</a:rPr>
              <a:t>6.5</a:t>
            </a:r>
            <a:r>
              <a:rPr kumimoji="0" lang="th-TH" altLang="th-TH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</a:rPr>
              <a:t> </a:t>
            </a:r>
            <a:r>
              <a:rPr kumimoji="0" lang="th-TH" altLang="th-TH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</a:rPr>
              <a:t>ผลการทดสอบแอปพลิเคชั่น ด้านข้าง</a:t>
            </a:r>
            <a:endParaRPr kumimoji="0" lang="th-TH" altLang="th-TH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th-TH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04800" y="6324600"/>
            <a:ext cx="8458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th-TH" altLang="th-T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กราฟผลการทดสอบทดสอบ</a:t>
            </a:r>
            <a:r>
              <a:rPr kumimoji="0" lang="th-TH" altLang="th-TH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แอปพลิเค</a:t>
            </a:r>
            <a:r>
              <a:rPr kumimoji="0" lang="th-TH" altLang="th-T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ชัน</a:t>
            </a:r>
            <a:r>
              <a:rPr kumimoji="0" lang="th-TH" altLang="th-TH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kumimoji="0" lang="th-TH" altLang="th-T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ด้านข้าง</a:t>
            </a:r>
            <a:endParaRPr kumimoji="0" lang="th-TH" altLang="th-TH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9" name="ตาราง 8"/>
          <p:cNvGraphicFramePr>
            <a:graphicFrameLocks noGrp="1"/>
          </p:cNvGraphicFramePr>
          <p:nvPr/>
        </p:nvGraphicFramePr>
        <p:xfrm>
          <a:off x="342900" y="1130300"/>
          <a:ext cx="8343900" cy="1713548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4635500"/>
                <a:gridCol w="3708400"/>
              </a:tblGrid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แบบจำลอง</a:t>
                      </a:r>
                      <a:endParaRPr lang="en-US" sz="1600" b="1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6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ความถูกต้องเฉลี่ย</a:t>
                      </a:r>
                      <a:endParaRPr lang="en-US" sz="16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Line brain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87.50%</a:t>
                      </a:r>
                      <a:endParaRPr lang="th-TH" sz="16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FFFF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Microsoft Azure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53.13%</a:t>
                      </a:r>
                      <a:endParaRPr lang="th-TH" sz="16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vision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40.63%</a:t>
                      </a:r>
                      <a:endParaRPr lang="th-TH" sz="16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Line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34.38%</a:t>
                      </a:r>
                      <a:endParaRPr lang="th-TH" sz="160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Anyline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0.00%</a:t>
                      </a:r>
                      <a:endParaRPr lang="th-TH" sz="16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</a:tr>
            </a:tbl>
          </a:graphicData>
        </a:graphic>
      </p:graphicFrame>
      <p:pic>
        <p:nvPicPr>
          <p:cNvPr id="10" name="รูปภาพ 9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885825" y="2918420"/>
            <a:ext cx="7372350" cy="33813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42241" y="5930113"/>
            <a:ext cx="761999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Line brain</a:t>
            </a:r>
            <a:endParaRPr lang="th-TH" sz="1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762000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th-TH" altLang="th-TH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</a:rPr>
              <a:t>6.</a:t>
            </a:r>
            <a:r>
              <a:rPr kumimoji="0" lang="th-TH" altLang="th-TH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</a:rPr>
              <a:t>6 </a:t>
            </a:r>
            <a:r>
              <a:rPr kumimoji="0" lang="th-TH" altLang="th-TH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</a:rPr>
              <a:t>ผลการทดสอบแอปพลิเคชั่น กลับด้าน</a:t>
            </a:r>
            <a:endParaRPr kumimoji="0" lang="en-US" altLang="th-TH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th-TH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484597" y="6310322"/>
            <a:ext cx="817480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th-TH" altLang="th-T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กราฟผลการทดสอบทดสอบ</a:t>
            </a:r>
            <a:r>
              <a:rPr kumimoji="0" lang="th-TH" altLang="th-TH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แอปพลิเค</a:t>
            </a:r>
            <a:r>
              <a:rPr kumimoji="0" lang="th-TH" altLang="th-T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ชัน</a:t>
            </a:r>
            <a:r>
              <a:rPr kumimoji="0" lang="th-TH" altLang="th-TH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kumimoji="0" lang="th-TH" altLang="th-T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กลับด้าน</a:t>
            </a:r>
            <a:endParaRPr kumimoji="0" lang="th-TH" altLang="th-TH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2" name="ตาราง 1"/>
          <p:cNvGraphicFramePr>
            <a:graphicFrameLocks noGrp="1"/>
          </p:cNvGraphicFramePr>
          <p:nvPr/>
        </p:nvGraphicFramePr>
        <p:xfrm>
          <a:off x="484598" y="1193403"/>
          <a:ext cx="8202202" cy="169164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4271980"/>
                <a:gridCol w="3930222"/>
              </a:tblGrid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แบบจำลอง</a:t>
                      </a:r>
                      <a:endParaRPr lang="en-US" sz="1600" b="1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th-TH" sz="16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ความถูกต้องเฉลี่ย</a:t>
                      </a:r>
                      <a:endParaRPr lang="en-US" sz="16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ctr"/>
                </a:tc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Line brain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85.16%</a:t>
                      </a:r>
                      <a:endParaRPr lang="th-TH" sz="16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>
                    <a:solidFill>
                      <a:srgbClr val="FFFF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Microsoft Azure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69.53%</a:t>
                      </a:r>
                      <a:endParaRPr lang="th-TH" sz="16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vision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33.59%</a:t>
                      </a:r>
                      <a:endParaRPr lang="th-TH" sz="160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Anyline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32.03%</a:t>
                      </a:r>
                      <a:endParaRPr lang="th-TH" sz="160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Line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18.75%</a:t>
                      </a:r>
                      <a:endParaRPr lang="th-TH" sz="1600" dirty="0"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28575" marR="28575" marT="19050" marB="19050" anchor="b"/>
                </a:tc>
              </a:tr>
            </a:tbl>
          </a:graphicData>
        </a:graphic>
      </p:graphicFrame>
      <p:pic>
        <p:nvPicPr>
          <p:cNvPr id="3" name="รูปภาพ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881062" y="2960132"/>
            <a:ext cx="7381875" cy="3352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42241" y="5930113"/>
            <a:ext cx="761999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Line brain</a:t>
            </a:r>
            <a:endParaRPr lang="th-TH" sz="1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838200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indent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th-TH" altLang="th-TH" sz="1800" b="1" i="0" u="none" strike="noStrike" cap="none" normalizeH="0" baseline="0" dirty="0">
                <a:ln>
                  <a:noFill/>
                </a:ln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สรุปผลการทดสอบของภาพชุดที่ 2 </a:t>
            </a:r>
            <a:endParaRPr kumimoji="0" lang="en-US" altLang="th-TH" sz="800" b="1" i="0" u="none" strike="noStrike" cap="none" normalizeH="0" baseline="0" dirty="0">
              <a:ln>
                <a:noFill/>
              </a:ln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2" name="ตาราง 1"/>
          <p:cNvGraphicFramePr>
            <a:graphicFrameLocks noGrp="1"/>
          </p:cNvGraphicFramePr>
          <p:nvPr/>
        </p:nvGraphicFramePr>
        <p:xfrm>
          <a:off x="304800" y="1207532"/>
          <a:ext cx="8534400" cy="3835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/>
                <a:gridCol w="2133600"/>
                <a:gridCol w="2133600"/>
                <a:gridCol w="2133600"/>
              </a:tblGrid>
              <a:tr h="472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 err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แอป</a:t>
                      </a:r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/แบบจำลอง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ตรง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ด้านข้าง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กลับ</a:t>
                      </a:r>
                      <a:endParaRPr lang="th-TH" sz="1600" b="1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</a:tr>
              <a:tr h="24700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 err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Anyline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96.88%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th-TH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32.03%</a:t>
                      </a:r>
                      <a:endParaRPr lang="th-TH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</a:tr>
              <a:tr h="239738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Line brain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92.19%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87.5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85.156</a:t>
                      </a:r>
                      <a:endParaRPr lang="th-TH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b"/>
                </a:tc>
              </a:tr>
              <a:tr h="25644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GOOGLENET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85.94%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78.91%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75.78%</a:t>
                      </a:r>
                      <a:endParaRPr lang="th-TH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</a:tr>
              <a:tr h="23973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Line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83.59%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34.38%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18.75%</a:t>
                      </a:r>
                      <a:endParaRPr lang="th-TH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</a:tr>
              <a:tr h="23973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RESNET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78.13%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70.31%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67.97%</a:t>
                      </a:r>
                      <a:endParaRPr lang="th-TH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</a:tr>
              <a:tr h="25979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Microsoft Azure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74.22%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53.13%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69.53%</a:t>
                      </a:r>
                      <a:endParaRPr lang="th-TH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</a:tr>
              <a:tr h="23973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Automl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73.44%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71.09%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65.63%</a:t>
                      </a:r>
                      <a:endParaRPr lang="th-TH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</a:tr>
              <a:tr h="23973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Tresseract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70.31%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24.22%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45.31%</a:t>
                      </a:r>
                      <a:endParaRPr lang="th-TH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</a:tr>
              <a:tr h="33599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LeNet5(</a:t>
                      </a:r>
                      <a:r>
                        <a:rPr lang="en-US" sz="1600" u="none" strike="noStrike" dirty="0" err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Softmax</a:t>
                      </a:r>
                      <a:r>
                        <a:rPr lang="en-US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69.53%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67.19%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53.91%</a:t>
                      </a:r>
                      <a:endParaRPr lang="th-TH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</a:tr>
              <a:tr h="228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LeNet5(RBF)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61.72%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46.09%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52.34%</a:t>
                      </a:r>
                      <a:endParaRPr lang="th-TH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</a:tr>
              <a:tr h="23973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KNN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48.44%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50.78%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50.78%</a:t>
                      </a:r>
                      <a:endParaRPr lang="th-TH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</a:tr>
              <a:tr h="23973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SVM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39.84%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56.25%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44.53%</a:t>
                      </a:r>
                      <a:endParaRPr lang="th-TH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</a:tr>
              <a:tr h="23973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vision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34.38%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40.63%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33.59%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7265" marR="7265" marT="7265" marB="0" anchor="ctr"/>
                </a:tc>
              </a:tr>
            </a:tbl>
          </a:graphicData>
        </a:graphic>
      </p:graphicFrame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7962" y="6324600"/>
            <a:ext cx="2133600" cy="365125"/>
          </a:xfrm>
        </p:spPr>
        <p:txBody>
          <a:bodyPr/>
          <a:lstStyle/>
          <a:p>
            <a:fld id="{E07DB40C-4D50-40E1-A30F-35076DF5E99F}" type="slidenum">
              <a:rPr lang="en-US" sz="160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fld>
            <a:endParaRPr lang="en-US" sz="1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377868" y="220980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ชื่อเรื่อง 1"/>
          <p:cNvSpPr>
            <a:spLocks noGrp="1"/>
          </p:cNvSpPr>
          <p:nvPr>
            <p:ph type="title"/>
          </p:nvPr>
        </p:nvSpPr>
        <p:spPr>
          <a:xfrm>
            <a:off x="1157605" y="4577080"/>
            <a:ext cx="2860040" cy="721995"/>
          </a:xfrm>
        </p:spPr>
        <p:txBody>
          <a:bodyPr>
            <a:normAutofit/>
          </a:bodyPr>
          <a:lstStyle/>
          <a:p>
            <a:r>
              <a:rPr lang="th-TH" sz="2000" dirty="0">
                <a:latin typeface="TH Sarabun New" panose="020B0500040200020003" pitchFamily="34" charset="-34"/>
                <a:ea typeface="Tahoma" panose="020B0604030504040204" pitchFamily="34" charset="0"/>
                <a:cs typeface="TH Sarabun New" panose="020B0500040200020003" pitchFamily="34" charset="-34"/>
              </a:rPr>
              <a:t>รูปที่ </a:t>
            </a:r>
            <a:r>
              <a:rPr lang="en-US" sz="2000" dirty="0">
                <a:latin typeface="TH Sarabun New" panose="020B0500040200020003" pitchFamily="34" charset="-34"/>
                <a:ea typeface="Tahoma" panose="020B0604030504040204" pitchFamily="34" charset="0"/>
                <a:cs typeface="TH Sarabun New" panose="020B0500040200020003" pitchFamily="34" charset="-34"/>
              </a:rPr>
              <a:t>3</a:t>
            </a:r>
            <a:r>
              <a:rPr lang="th-TH" sz="2000" dirty="0">
                <a:latin typeface="TH Sarabun New" panose="020B0500040200020003" pitchFamily="34" charset="-34"/>
                <a:ea typeface="Tahoma" panose="020B0604030504040204" pitchFamily="34" charset="0"/>
                <a:cs typeface="TH Sarabun New" panose="020B0500040200020003" pitchFamily="34" charset="-34"/>
              </a:rPr>
              <a:t> ไม่รู้จะเริ่มต้นการเทรดอย่างไร</a:t>
            </a:r>
            <a:endParaRPr lang="th-TH" sz="2000" dirty="0">
              <a:latin typeface="TH Sarabun New" panose="020B0500040200020003" pitchFamily="34" charset="-34"/>
              <a:ea typeface="Tahoma" panose="020B0604030504040204" pitchFamily="34" charset="0"/>
              <a:cs typeface="TH Sarabun New" panose="020B0500040200020003" pitchFamily="34" charset="-34"/>
            </a:endParaRPr>
          </a:p>
        </p:txBody>
      </p:sp>
      <p:sp>
        <p:nvSpPr>
          <p:cNvPr id="13" name="ชื่อเรื่อง 1"/>
          <p:cNvSpPr txBox="1"/>
          <p:nvPr/>
        </p:nvSpPr>
        <p:spPr>
          <a:xfrm>
            <a:off x="4444356" y="4618367"/>
            <a:ext cx="3889332" cy="722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000" dirty="0">
                <a:latin typeface="TH Sarabun New" panose="020B0500040200020003" pitchFamily="34" charset="-34"/>
                <a:ea typeface="Tahoma" panose="020B0604030504040204" pitchFamily="34" charset="0"/>
                <a:cs typeface="TH Sarabun New" panose="020B0500040200020003" pitchFamily="34" charset="-34"/>
              </a:rPr>
              <a:t>รูปที่ 4 การล้างพอร์ต</a:t>
            </a:r>
            <a:endParaRPr lang="th-TH" sz="2000" dirty="0">
              <a:latin typeface="TH Sarabun New" panose="020B0500040200020003" pitchFamily="34" charset="-34"/>
              <a:ea typeface="Tahoma" panose="020B0604030504040204" pitchFamily="34" charset="0"/>
              <a:cs typeface="TH Sarabun New" panose="020B0500040200020003" pitchFamily="34" charset="-34"/>
            </a:endParaRPr>
          </a:p>
        </p:txBody>
      </p:sp>
      <p:sp>
        <p:nvSpPr>
          <p:cNvPr id="8" name="ชื่อเรื่อง 1"/>
          <p:cNvSpPr txBox="1"/>
          <p:nvPr/>
        </p:nvSpPr>
        <p:spPr>
          <a:xfrm>
            <a:off x="4281" y="38742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</a:t>
            </a:r>
            <a:r>
              <a:rPr lang="th-TH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.  ความเป็นมาของปัญหา(ต่อ)</a:t>
            </a:r>
            <a:endParaRPr lang="th-TH" sz="3200" b="1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0915" y="2049780"/>
            <a:ext cx="3473450" cy="241871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9655" y="2049780"/>
            <a:ext cx="3474085" cy="241808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61186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Data Flow Diagram </a:t>
            </a:r>
            <a:r>
              <a:rPr lang="th-TH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ของโมบายเว็บ</a:t>
            </a:r>
            <a:r>
              <a:rPr lang="th-TH" b="1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แอปพลิเค</a:t>
            </a:r>
            <a:r>
              <a:rPr lang="th-TH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ชัน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981200" y="203852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th-TH"/>
          </a:p>
        </p:txBody>
      </p:sp>
      <p:sp>
        <p:nvSpPr>
          <p:cNvPr id="8" name="Rectangle 7"/>
          <p:cNvSpPr/>
          <p:nvPr/>
        </p:nvSpPr>
        <p:spPr>
          <a:xfrm>
            <a:off x="0" y="5268577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th-TH" dirty="0">
                <a:cs typeface="TH SarabunPSK" panose="020B0500040200020003" pitchFamily="34" charset="-34"/>
              </a:rPr>
              <a:t>แสดงการทำงานของ </a:t>
            </a:r>
            <a:r>
              <a:rPr lang="en-US" dirty="0">
                <a:latin typeface="TH SarabunPSK" panose="020B0500040200020003" pitchFamily="34" charset="-34"/>
              </a:rPr>
              <a:t>DFD Level 0</a:t>
            </a:r>
            <a:endParaRPr lang="en-US" dirty="0">
              <a:effectLst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2286000" y="204912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th-TH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1938337" y="1981200"/>
          <a:ext cx="5267325" cy="321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" name="Visio" r:id="rId1" imgW="6529705" imgH="3975735" progId="Visio.Drawing.11">
                  <p:embed/>
                </p:oleObj>
              </mc:Choice>
              <mc:Fallback>
                <p:oleObj name="Visio" r:id="rId1" imgW="6529705" imgH="3975735" progId="Visio.Drawing.11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8337" y="1981200"/>
                        <a:ext cx="5267325" cy="321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0" y="84838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2800" b="1" dirty="0">
                <a:solidFill>
                  <a:srgbClr val="000000"/>
                </a:solidFill>
                <a:ea typeface="Times New Roman" panose="02020603050405020304" pitchFamily="18" charset="0"/>
                <a:cs typeface="TH SarabunPSK" panose="020B0500040200020003" pitchFamily="34" charset="-34"/>
              </a:rPr>
              <a:t>7. การออกแบบและพัฒนาโมบายเว็บ</a:t>
            </a:r>
            <a:r>
              <a:rPr lang="th-TH" sz="2800" b="1" dirty="0" err="1">
                <a:solidFill>
                  <a:srgbClr val="000000"/>
                </a:solidFill>
                <a:ea typeface="Times New Roman" panose="02020603050405020304" pitchFamily="18" charset="0"/>
                <a:cs typeface="TH SarabunPSK" panose="020B0500040200020003" pitchFamily="34" charset="-34"/>
              </a:rPr>
              <a:t>แอปพลิเค</a:t>
            </a:r>
            <a:r>
              <a:rPr lang="th-TH" sz="2800" b="1" dirty="0">
                <a:solidFill>
                  <a:srgbClr val="000000"/>
                </a:solidFill>
                <a:ea typeface="Times New Roman" panose="02020603050405020304" pitchFamily="18" charset="0"/>
                <a:cs typeface="TH SarabunPSK" panose="020B0500040200020003" pitchFamily="34" charset="-34"/>
              </a:rPr>
              <a:t>ชัน</a:t>
            </a:r>
            <a:endParaRPr lang="th-TH" sz="28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828800" y="-11969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th-TH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933575" y="381000"/>
          <a:ext cx="5276850" cy="580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" name="Visio" r:id="rId1" imgW="7099300" imgH="10172700" progId="Visio.Drawing.11">
                  <p:embed/>
                </p:oleObj>
              </mc:Choice>
              <mc:Fallback>
                <p:oleObj name="Visio" r:id="rId1" imgW="7099300" imgH="10172700" progId="Visio.Drawing.11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3575" y="381000"/>
                        <a:ext cx="5276850" cy="5800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0" y="617220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dirty="0">
                <a:ea typeface="Calibri" panose="020F0502020204030204" pitchFamily="34" charset="0"/>
                <a:cs typeface="TH SarabunPSK" panose="020B0500040200020003" pitchFamily="34" charset="-34"/>
              </a:rPr>
              <a:t>แสดงการทำงานของคอนเท็กซ์ไดอะแกรม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</a:rPr>
              <a:t> Level 0</a:t>
            </a:r>
            <a:endParaRPr lang="th-TH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75260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th-TH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933575" y="514350"/>
          <a:ext cx="5276850" cy="466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6" name="Visio" r:id="rId1" imgW="8470900" imgH="7505700" progId="Visio.Drawing.11">
                  <p:embed/>
                </p:oleObj>
              </mc:Choice>
              <mc:Fallback>
                <p:oleObj name="Visio" r:id="rId1" imgW="8470900" imgH="7505700" progId="Visio.Drawing.11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3575" y="514350"/>
                        <a:ext cx="5276850" cy="4667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3425" y="5227927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dirty="0">
                <a:ea typeface="Calibri" panose="020F0502020204030204" pitchFamily="34" charset="0"/>
                <a:cs typeface="TH SarabunPSK" panose="020B0500040200020003" pitchFamily="34" charset="-34"/>
              </a:rPr>
              <a:t>แสดงการทำงานการไหลของข้อมูลระดับที่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</a:rPr>
              <a:t> 1</a:t>
            </a:r>
            <a:endParaRPr lang="th-TH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-38103"/>
            <a:ext cx="9144000" cy="5524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endParaRPr lang="th-TH" b="1" dirty="0">
              <a:cs typeface="TH SarabunPSK" panose="020B0500040200020003" pitchFamily="34" charset="-34"/>
            </a:endParaRPr>
          </a:p>
          <a:p>
            <a:pPr>
              <a:spcAft>
                <a:spcPts val="0"/>
              </a:spcAft>
            </a:pPr>
            <a:endParaRPr lang="th-TH" b="1" dirty="0">
              <a:cs typeface="TH SarabunPSK" panose="020B0500040200020003" pitchFamily="34" charset="-34"/>
            </a:endParaRPr>
          </a:p>
          <a:p>
            <a:pPr>
              <a:spcAft>
                <a:spcPts val="0"/>
              </a:spcAft>
            </a:pPr>
            <a:endParaRPr lang="th-TH" b="1" dirty="0">
              <a:cs typeface="TH SarabunPSK" panose="020B0500040200020003" pitchFamily="34" charset="-34"/>
            </a:endParaRPr>
          </a:p>
          <a:p>
            <a:pPr>
              <a:spcAft>
                <a:spcPts val="0"/>
              </a:spcAft>
            </a:pPr>
            <a:r>
              <a:rPr lang="th-TH" sz="3600" b="1" dirty="0">
                <a:cs typeface="TH SarabunPSK" panose="020B0500040200020003" pitchFamily="34" charset="-34"/>
              </a:rPr>
              <a:t>8. สรุปผลตามขอบเขต</a:t>
            </a:r>
            <a:endParaRPr lang="th-TH" sz="3600" b="1" dirty="0">
              <a:cs typeface="TH SarabunPSK" panose="020B0500040200020003" pitchFamily="34" charset="-34"/>
            </a:endParaRPr>
          </a:p>
          <a:p>
            <a:pPr>
              <a:spcAft>
                <a:spcPts val="0"/>
              </a:spcAft>
            </a:pPr>
            <a:endParaRPr lang="en-US" sz="2000" dirty="0"/>
          </a:p>
          <a:p>
            <a:pPr indent="457200" algn="thaiDist">
              <a:spcAft>
                <a:spcPts val="0"/>
              </a:spcAft>
            </a:pPr>
            <a:r>
              <a:rPr lang="th-TH" dirty="0">
                <a:cs typeface="TH SarabunPSK" panose="020B0500040200020003" pitchFamily="34" charset="-34"/>
              </a:rPr>
              <a:t>หลังจากทางคณะผู้จัดทำชุดภาพข้อมูลสำหรับการอ่านค่าจากภาพมิเตอร์น้ำโดยการเรียนรู้ของเครื่อง และทำการทดสอบประสิทธิภาพ ตามขอบเขตที่ได้กำหนดไว้ได้ผลสรุปการทดลอง คือ</a:t>
            </a:r>
            <a:endParaRPr lang="en-US" dirty="0"/>
          </a:p>
          <a:p>
            <a:pPr indent="457200" algn="thaiDist">
              <a:lnSpc>
                <a:spcPct val="115000"/>
              </a:lnSpc>
              <a:spcAft>
                <a:spcPts val="0"/>
              </a:spcAft>
            </a:pPr>
            <a:r>
              <a:rPr lang="th-TH" dirty="0"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8.1 สร้าง 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Dataset 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ภาพตัวเลขของมาตรวัดน้ำจำนวน 1500 ภาพ 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(0-9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 อย่างละ 150 ภาพ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)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 สำหรับ 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Training, 200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 ภาพสำหรับ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Validation, 300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 ภาพสำหรับ 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Testing 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สรุป ได้ตามขอบเขต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457200" algn="thaiDist"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8.2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 สร้างแบบจำลองใช้ในการจดจำตัวเลขของมาตรวัดน้ำ โดยใช้ 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CNN,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 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KNN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 และ 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SVM 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สรุป ได้ตามขอบเขต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457200" algn="thaiDist"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8.3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 ทำการเปรียบเทียบความถูกต้องของแบบจำลองในข้อ 2 กับ แอพพลิเคชั่น </a:t>
            </a:r>
            <a:r>
              <a:rPr lang="en-US" dirty="0" err="1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Anyline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,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 ระบบ</a:t>
            </a:r>
            <a:r>
              <a:rPr lang="en-US" dirty="0" err="1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AutoML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และ โปรแกรม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Tesseract 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สรุป ได้ตามขอบเขต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457200" algn="thaiDist"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8.4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 จัดทำ 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Mobile Web 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เพื่อทดสอบ 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Model 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ในข้อ 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2 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อย่างน้อย 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2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00 ภาพ สรุป ได้ตามขอบเขต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457200" algn="thaiDist"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</a:rPr>
              <a:t>8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.5 สามารถบันทึกรูปภาพใหม่เข้าไปยังฐานข้อมูลได้ สรุป ได้ตามขอบเขต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457200" algn="thaiDist"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8.6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 มีความถูกต้องในการอ่านมาตรวัดน้ำที่ 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80 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เปอร์เซ็นต์ขึ้นไป สรุป ไม่ได้ตามขอบเขต เนื่องจาก ชุดภาพข้อมูลอาจยังไม่มากพอ และพบปัญหาตัวเลข 6 และ 9 เมื่อทำการกลับด้านมีลักษณะเหมือนกันแบบจำลองจึงไม่สามารถแยกได้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457200" algn="thaiDist"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8.7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 ใช้ภาพของมาตรวัดน้ำยี่ห้อ 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SANWA 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</a:rPr>
              <a:t>ในการทดสอบประสิทธิภาพระบบ สรุป ได้ตามขอบเขต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828800" y="2644170"/>
            <a:ext cx="6019800" cy="156966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th-TH" sz="9600" b="1" dirty="0">
                <a:solidFill>
                  <a:schemeClr val="bg2">
                    <a:lumMod val="25000"/>
                  </a:schemeClr>
                </a:solidFill>
              </a:rPr>
              <a:t>จบการนำเสนอ</a:t>
            </a:r>
            <a:endParaRPr lang="th-TH" sz="96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481734"/>
            <a:ext cx="8229600" cy="1143000"/>
          </a:xfrm>
        </p:spPr>
        <p:txBody>
          <a:bodyPr>
            <a:normAutofit/>
          </a:bodyPr>
          <a:lstStyle/>
          <a:p>
            <a:pPr algn="l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32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  2</a:t>
            </a:r>
            <a:r>
              <a:rPr lang="th-TH" sz="32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.  วัตถุประสงค์ของโครงงาน</a:t>
            </a:r>
            <a:endParaRPr lang="en-US" sz="20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7962" y="6324600"/>
            <a:ext cx="2133600" cy="365125"/>
          </a:xfrm>
        </p:spPr>
        <p:txBody>
          <a:bodyPr/>
          <a:lstStyle/>
          <a:p>
            <a:fld id="{E07DB40C-4D50-40E1-A30F-35076DF5E99F}" type="slidenum">
              <a:rPr lang="en-US" sz="160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fld>
            <a:endParaRPr lang="en-US" sz="1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0" y="1640205"/>
            <a:ext cx="8766175" cy="1935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48640">
              <a:lnSpc>
                <a:spcPct val="107000"/>
              </a:lnSpc>
              <a:spcAft>
                <a:spcPts val="0"/>
              </a:spcAft>
            </a:pP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1</a:t>
            </a:r>
            <a:r>
              <a:rPr lang="en-US" alt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.</a:t>
            </a: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  เพื่อสร้างโปรแกรมเทรดอัตโนมัติ (Expert Advisors) สำหรับการซื้อขาย</a:t>
            </a:r>
            <a:b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</a:b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           อัตราแลกเปลี่ยนเงินตราระหว่างประเทศ</a:t>
            </a:r>
            <a:b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</a:b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      </a:t>
            </a:r>
            <a:r>
              <a:rPr lang="en-US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2.</a:t>
            </a: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 เพื่ออำนวยความสะดวกผู้ใช้งานในการค้าขายอัตราแลกเปลี่ยนระหว่างประเทศ</a:t>
            </a:r>
            <a:b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</a:b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      </a:t>
            </a:r>
            <a:r>
              <a:rPr lang="en-US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3.</a:t>
            </a: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 เพื่อทดสอบแนวคิดของความสัมพันธ์ </a:t>
            </a:r>
            <a:r>
              <a:rPr lang="en-US" alt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  <a:sym typeface="+mn-ea"/>
              </a:rPr>
              <a:t>(</a:t>
            </a: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  <a:sym typeface="+mn-ea"/>
              </a:rPr>
              <a:t>Correlations</a:t>
            </a:r>
            <a:r>
              <a:rPr lang="en-US" alt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  <a:sym typeface="+mn-ea"/>
              </a:rPr>
              <a:t>) </a:t>
            </a: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ระหว่างโปรดักส์ทางการเงิน             </a:t>
            </a:r>
            <a:endParaRPr lang="en-US" altLang="th-TH" sz="2800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6557962" y="6324600"/>
            <a:ext cx="2133600" cy="365125"/>
          </a:xfrm>
        </p:spPr>
        <p:txBody>
          <a:bodyPr/>
          <a:lstStyle/>
          <a:p>
            <a:fld id="{E07DB40C-4D50-40E1-A30F-35076DF5E99F}" type="slidenum">
              <a:rPr lang="en-US" sz="160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fld>
            <a:endParaRPr lang="en-US" sz="1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ชื่อเรื่อง 1"/>
          <p:cNvSpPr txBox="1"/>
          <p:nvPr/>
        </p:nvSpPr>
        <p:spPr>
          <a:xfrm>
            <a:off x="0" y="762000"/>
            <a:ext cx="4648200" cy="57334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3</a:t>
            </a:r>
            <a:r>
              <a:rPr lang="th-TH" sz="36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  </a:t>
            </a:r>
            <a:r>
              <a:rPr lang="th-TH" sz="3200" b="1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กรอบแนวความคิดของโครงงาน</a:t>
            </a:r>
            <a:endParaRPr lang="en-US" sz="3200" b="1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sp>
        <p:nvSpPr>
          <p:cNvPr id="2" name="Rectangle 18"/>
          <p:cNvSpPr>
            <a:spLocks noChangeArrowheads="1"/>
          </p:cNvSpPr>
          <p:nvPr/>
        </p:nvSpPr>
        <p:spPr bwMode="auto">
          <a:xfrm>
            <a:off x="-15240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th-TH"/>
          </a:p>
        </p:txBody>
      </p:sp>
      <p:sp>
        <p:nvSpPr>
          <p:cNvPr id="5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th-TH"/>
          </a:p>
        </p:txBody>
      </p:sp>
      <p:sp>
        <p:nvSpPr>
          <p:cNvPr id="9" name="Rectangle 8"/>
          <p:cNvSpPr/>
          <p:nvPr/>
        </p:nvSpPr>
        <p:spPr>
          <a:xfrm>
            <a:off x="0" y="6087718"/>
            <a:ext cx="9143999" cy="408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แสดงแนวคิดการฝึกของระบบซื้อขายอัตโนมัติหลายสกุลเงิน</a:t>
            </a:r>
            <a:endParaRPr lang="th-TH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619250" y="1762125"/>
            <a:ext cx="5253948" cy="4325928"/>
            <a:chOff x="2578" y="2058"/>
            <a:chExt cx="8856" cy="7624"/>
          </a:xfrm>
        </p:grpSpPr>
        <p:pic>
          <p:nvPicPr>
            <p:cNvPr id="2059" name="รูปภาพ 9" descr="2011-06-15-01-535x535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7" y="2247"/>
              <a:ext cx="1590" cy="1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ตัวแทนเนื้อหา 8" descr="user-logo"/>
            <p:cNvPicPr>
              <a:picLocks noGrp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8" y="2058"/>
              <a:ext cx="1470" cy="1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รูปภาพ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3" y="7074"/>
              <a:ext cx="2055" cy="1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รูปภาพ 23" descr="รูปภาพ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2" y="6282"/>
              <a:ext cx="2330" cy="2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ลูกศรเชื่อมต่อแบบตรง 17"/>
            <p:cNvCxnSpPr/>
            <p:nvPr/>
          </p:nvCxnSpPr>
          <p:spPr>
            <a:xfrm>
              <a:off x="4231" y="3115"/>
              <a:ext cx="1231" cy="3"/>
            </a:xfrm>
            <a:prstGeom prst="straightConnector1">
              <a:avLst/>
            </a:prstGeom>
            <a:ln w="63500"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คำบรรยายภาพแบบเมฆ 18"/>
            <p:cNvSpPr/>
            <p:nvPr/>
          </p:nvSpPr>
          <p:spPr>
            <a:xfrm>
              <a:off x="8867" y="5000"/>
              <a:ext cx="2567" cy="978"/>
            </a:xfrm>
            <a:prstGeom prst="cloudCallout">
              <a:avLst>
                <a:gd name="adj1" fmla="val -37924"/>
                <a:gd name="adj2" fmla="val 43900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latin typeface="TH SarabunPSK" panose="020B0500040200020003" pitchFamily="34" charset="-34"/>
                  <a:ea typeface="Times New Roman" panose="02020603050405020304" pitchFamily="18" charset="0"/>
                  <a:cs typeface="CordiaUPC" panose="020B0304020202020204" pitchFamily="34" charset="-34"/>
                </a:rPr>
                <a:t>Internet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ordiaUPC" panose="020B0304020202020204" pitchFamily="34" charset="-34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CordiaUPC" panose="020B0304020202020204" pitchFamily="34" charset="-34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ordiaUPC" panose="020B0304020202020204" pitchFamily="34" charset="-34"/>
              </a:endParaRPr>
            </a:p>
          </p:txBody>
        </p:sp>
        <p:cxnSp>
          <p:nvCxnSpPr>
            <p:cNvPr id="21" name="ลูกศรเชื่อมต่อแบบตรง 20"/>
            <p:cNvCxnSpPr/>
            <p:nvPr/>
          </p:nvCxnSpPr>
          <p:spPr>
            <a:xfrm flipV="1">
              <a:off x="5820" y="7542"/>
              <a:ext cx="3253" cy="22"/>
            </a:xfrm>
            <a:prstGeom prst="straightConnector1">
              <a:avLst/>
            </a:prstGeom>
            <a:ln w="63500"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ลูกศรเชื่อมต่อแบบตรง 21"/>
            <p:cNvCxnSpPr/>
            <p:nvPr/>
          </p:nvCxnSpPr>
          <p:spPr>
            <a:xfrm rot="6000000" flipH="1">
              <a:off x="9626" y="6348"/>
              <a:ext cx="836" cy="143"/>
            </a:xfrm>
            <a:prstGeom prst="straightConnector1">
              <a:avLst/>
            </a:prstGeom>
            <a:ln w="63500"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ลูกศรเชื่อมต่อแบบตรง 22"/>
            <p:cNvCxnSpPr/>
            <p:nvPr/>
          </p:nvCxnSpPr>
          <p:spPr>
            <a:xfrm rot="6000000" flipH="1">
              <a:off x="9769" y="4389"/>
              <a:ext cx="836" cy="143"/>
            </a:xfrm>
            <a:prstGeom prst="straightConnector1">
              <a:avLst/>
            </a:prstGeom>
            <a:ln w="63500"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53" name="รูปภาพ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4" y="2226"/>
              <a:ext cx="1873" cy="1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2833" y="2912"/>
              <a:ext cx="1223" cy="19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br>
                <a:rPr kumimoji="0" lang="en-US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</a:br>
              <a:r>
                <a:rPr kumimoji="0" lang="en-US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User</a:t>
              </a:r>
              <a:r>
                <a:rPr kumimoji="0" lang="th-TH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           </a:t>
              </a:r>
              <a:br>
                <a:rPr kumimoji="0" lang="en-US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</a:br>
              <a:r>
                <a:rPr kumimoji="0" lang="th-TH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                                                  </a:t>
              </a:r>
              <a:r>
                <a:rPr kumimoji="0" lang="en-US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     </a:t>
              </a: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5820" y="2100"/>
              <a:ext cx="1657" cy="2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7200" algn="l"/>
                  <a:tab pos="800100" algn="l"/>
                </a:tabLst>
              </a:pPr>
              <a:br>
                <a:rPr kumimoji="0" lang="th-TH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</a:br>
              <a:br>
                <a:rPr kumimoji="0" lang="th-TH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</a:br>
              <a:r>
                <a:rPr kumimoji="0" lang="th-TH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                </a:t>
              </a:r>
              <a:r>
                <a:rPr kumimoji="0" lang="en-US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Computer</a:t>
              </a: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7200" algn="l"/>
                  <a:tab pos="800100" algn="l"/>
                </a:tabLst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34" name="ลูกศรเชื่อมต่อแบบตรง 33"/>
            <p:cNvCxnSpPr/>
            <p:nvPr/>
          </p:nvCxnSpPr>
          <p:spPr>
            <a:xfrm>
              <a:off x="7516" y="3115"/>
              <a:ext cx="1231" cy="3"/>
            </a:xfrm>
            <a:prstGeom prst="straightConnector1">
              <a:avLst/>
            </a:prstGeom>
            <a:ln w="63500"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17"/>
            <p:cNvSpPr>
              <a:spLocks noChangeArrowheads="1"/>
            </p:cNvSpPr>
            <p:nvPr/>
          </p:nvSpPr>
          <p:spPr bwMode="auto">
            <a:xfrm>
              <a:off x="3456" y="7731"/>
              <a:ext cx="1657" cy="19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8001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br>
                <a:rPr kumimoji="0" lang="th-TH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</a:br>
              <a:r>
                <a:rPr kumimoji="0" lang="th-TH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rPr>
                <a:t>                </a:t>
              </a:r>
              <a:r>
                <a:rPr lang="en-US" sz="1200" dirty="0"/>
                <a:t>Broker</a:t>
              </a:r>
              <a:r>
                <a:rPr lang="th-TH" sz="1200" dirty="0"/>
                <a:t> </a:t>
              </a:r>
              <a:r>
                <a:rPr lang="th-TH" sz="1600" dirty="0"/>
                <a:t> </a:t>
              </a:r>
              <a:endParaRPr lang="en-US" sz="1600" dirty="0"/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7200" algn="l"/>
                  <a:tab pos="800100" algn="l"/>
                </a:tabLst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172719" y="3460750"/>
            <a:ext cx="9144000" cy="408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แสดงแนวคิดการทดสอบของ 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Correlation</a:t>
            </a:r>
            <a:endParaRPr lang="en-US" sz="12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16915" y="880110"/>
            <a:ext cx="7618095" cy="2655570"/>
            <a:chOff x="1440" y="1464"/>
            <a:chExt cx="11997" cy="4182"/>
          </a:xfrm>
        </p:grpSpPr>
        <p:sp>
          <p:nvSpPr>
            <p:cNvPr id="25" name="Rectangle 24"/>
            <p:cNvSpPr/>
            <p:nvPr/>
          </p:nvSpPr>
          <p:spPr>
            <a:xfrm>
              <a:off x="1440" y="1464"/>
              <a:ext cx="4200" cy="58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dirty="0">
                  <a:solidFill>
                    <a:srgbClr val="00206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Correlation </a:t>
              </a:r>
              <a:r>
                <a:rPr lang="th-TH" dirty="0">
                  <a:solidFill>
                    <a:srgbClr val="00206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คือค่าอะไร?</a:t>
              </a:r>
              <a:endParaRPr lang="en-US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" name="สี่เหลี่ยมผืนผ้า 15"/>
            <p:cNvSpPr/>
            <p:nvPr/>
          </p:nvSpPr>
          <p:spPr>
            <a:xfrm>
              <a:off x="1946" y="2246"/>
              <a:ext cx="11491" cy="101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dirty="0">
                  <a:latin typeface="TH SarabunPSK" panose="020B0500040200020003" charset="0"/>
                  <a:cs typeface="TH SarabunPSK" panose="020B0500040200020003" charset="0"/>
                </a:rPr>
                <a:t>“Correlation” </a:t>
              </a:r>
              <a:r>
                <a:rPr lang="en-US" dirty="0" err="1">
                  <a:latin typeface="TH SarabunPSK" panose="020B0500040200020003" charset="0"/>
                  <a:cs typeface="TH SarabunPSK" panose="020B0500040200020003" charset="0"/>
                </a:rPr>
                <a:t>เป็นอีกค่าพื้นฐานที่มีความพิเศษ</a:t>
              </a:r>
              <a:r>
                <a:rPr lang="en-US" dirty="0">
                  <a:latin typeface="TH SarabunPSK" panose="020B0500040200020003" charset="0"/>
                  <a:cs typeface="TH SarabunPSK" panose="020B0500040200020003" charset="0"/>
                </a:rPr>
                <a:t> </a:t>
              </a:r>
              <a:r>
                <a:rPr lang="en-US" dirty="0" err="1">
                  <a:latin typeface="TH SarabunPSK" panose="020B0500040200020003" charset="0"/>
                  <a:cs typeface="TH SarabunPSK" panose="020B0500040200020003" charset="0"/>
                </a:rPr>
                <a:t>และ</a:t>
              </a:r>
              <a:r>
                <a:rPr lang="en-US" dirty="0">
                  <a:latin typeface="TH SarabunPSK" panose="020B0500040200020003" charset="0"/>
                  <a:cs typeface="TH SarabunPSK" panose="020B0500040200020003" charset="0"/>
                </a:rPr>
                <a:t> </a:t>
              </a:r>
              <a:r>
                <a:rPr lang="en-US" dirty="0" err="1">
                  <a:latin typeface="TH SarabunPSK" panose="020B0500040200020003" charset="0"/>
                  <a:cs typeface="TH SarabunPSK" panose="020B0500040200020003" charset="0"/>
                </a:rPr>
                <a:t>มีประโยชน์เป็นอย่างมากในการเทรด</a:t>
              </a:r>
              <a:r>
                <a:rPr lang="en-US" dirty="0">
                  <a:latin typeface="TH SarabunPSK" panose="020B0500040200020003" charset="0"/>
                  <a:cs typeface="TH SarabunPSK" panose="020B0500040200020003" charset="0"/>
                </a:rPr>
                <a:t> </a:t>
              </a:r>
              <a:r>
                <a:rPr lang="en-US" dirty="0" err="1">
                  <a:latin typeface="TH SarabunPSK" panose="020B0500040200020003" charset="0"/>
                  <a:cs typeface="TH SarabunPSK" panose="020B0500040200020003" charset="0"/>
                </a:rPr>
                <a:t>เนื่องจาก</a:t>
              </a:r>
              <a:r>
                <a:rPr lang="en-US" dirty="0">
                  <a:latin typeface="TH SarabunPSK" panose="020B0500040200020003" charset="0"/>
                  <a:cs typeface="TH SarabunPSK" panose="020B0500040200020003" charset="0"/>
                </a:rPr>
                <a:t> </a:t>
              </a:r>
              <a:r>
                <a:rPr lang="en-US" dirty="0" err="1">
                  <a:latin typeface="TH SarabunPSK" panose="020B0500040200020003" charset="0"/>
                  <a:cs typeface="TH SarabunPSK" panose="020B0500040200020003" charset="0"/>
                </a:rPr>
                <a:t>เป็นค่าที่สามารถบอก</a:t>
              </a:r>
              <a:r>
                <a:rPr lang="en-US" dirty="0">
                  <a:latin typeface="TH SarabunPSK" panose="020B0500040200020003" charset="0"/>
                  <a:cs typeface="TH SarabunPSK" panose="020B0500040200020003" charset="0"/>
                </a:rPr>
                <a:t> “</a:t>
              </a:r>
              <a:r>
                <a:rPr lang="en-US" dirty="0" err="1">
                  <a:latin typeface="TH SarabunPSK" panose="020B0500040200020003" charset="0"/>
                  <a:cs typeface="TH SarabunPSK" panose="020B0500040200020003" charset="0"/>
                </a:rPr>
                <a:t>ความสัมพันธ์ของข้อมูล</a:t>
              </a:r>
              <a:r>
                <a:rPr lang="en-US" dirty="0">
                  <a:latin typeface="TH SarabunPSK" panose="020B0500040200020003" charset="0"/>
                  <a:cs typeface="TH SarabunPSK" panose="020B0500040200020003" charset="0"/>
                </a:rPr>
                <a:t>” </a:t>
              </a:r>
              <a:r>
                <a:rPr lang="en-US" dirty="0" err="1">
                  <a:latin typeface="TH SarabunPSK" panose="020B0500040200020003" charset="0"/>
                  <a:cs typeface="TH SarabunPSK" panose="020B0500040200020003" charset="0"/>
                </a:rPr>
                <a:t>ความสัมพันธ์นี้จะสามารถนำไปสู่การทำนายข้อมูลในอนาคต</a:t>
              </a:r>
              <a:endParaRPr lang="en-US" dirty="0">
                <a:latin typeface="TH SarabunPSK" panose="020B0500040200020003" charset="0"/>
                <a:cs typeface="TH SarabunPSK" panose="020B0500040200020003" charset="0"/>
              </a:endParaRPr>
            </a:p>
          </p:txBody>
        </p:sp>
        <p:pic>
          <p:nvPicPr>
            <p:cNvPr id="20" name="รูปภาพ 19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5" y="3262"/>
              <a:ext cx="4718" cy="2384"/>
            </a:xfrm>
            <a:prstGeom prst="rect">
              <a:avLst/>
            </a:prstGeom>
          </p:spPr>
        </p:pic>
      </p:grpSp>
      <p:sp>
        <p:nvSpPr>
          <p:cNvPr id="3" name="TextBox 5"/>
          <p:cNvSpPr txBox="1"/>
          <p:nvPr/>
        </p:nvSpPr>
        <p:spPr>
          <a:xfrm>
            <a:off x="3778885" y="5988050"/>
            <a:ext cx="5247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อ้างอิง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https://www.babypips.com/learn/forex/what-is-currency-correlation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สี่เหลี่ยมผืนผ้า 4"/>
          <p:cNvSpPr/>
          <p:nvPr/>
        </p:nvSpPr>
        <p:spPr>
          <a:xfrm>
            <a:off x="381000" y="3869690"/>
            <a:ext cx="7391400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TH SarabunPSK" panose="020B0500040200020003" charset="0"/>
                <a:cs typeface="TH SarabunPSK" panose="020B0500040200020003" charset="0"/>
              </a:rPr>
              <a:t>Positive correlation   </a:t>
            </a:r>
            <a:r>
              <a:rPr lang="en-US" dirty="0" err="1">
                <a:latin typeface="TH SarabunPSK" panose="020B0500040200020003" charset="0"/>
                <a:cs typeface="TH SarabunPSK" panose="020B0500040200020003" charset="0"/>
              </a:rPr>
              <a:t>ความสัมพันธ์กันสูง</a:t>
            </a:r>
            <a:r>
              <a:rPr lang="en-US" dirty="0">
                <a:latin typeface="TH SarabunPSK" panose="020B0500040200020003" charset="0"/>
                <a:cs typeface="TH SarabunPSK" panose="020B0500040200020003" charset="0"/>
              </a:rPr>
              <a:t> </a:t>
            </a:r>
            <a:r>
              <a:rPr lang="en-US" dirty="0" err="1">
                <a:latin typeface="TH SarabunPSK" panose="020B0500040200020003" charset="0"/>
                <a:cs typeface="TH SarabunPSK" panose="020B0500040200020003" charset="0"/>
              </a:rPr>
              <a:t>และข้อมูลเคลื่อนไหวไปในทิศทางเดียวกัน</a:t>
            </a:r>
            <a:endParaRPr lang="en-US" dirty="0">
              <a:latin typeface="TH SarabunPSK" panose="020B0500040200020003" charset="0"/>
              <a:cs typeface="TH SarabunPSK" panose="020B0500040200020003" charset="0"/>
            </a:endParaRPr>
          </a:p>
        </p:txBody>
      </p:sp>
      <p:sp>
        <p:nvSpPr>
          <p:cNvPr id="10" name="สี่เหลี่ยมผืนผ้า 6"/>
          <p:cNvSpPr/>
          <p:nvPr/>
        </p:nvSpPr>
        <p:spPr>
          <a:xfrm>
            <a:off x="398145" y="4841240"/>
            <a:ext cx="8212455" cy="645160"/>
          </a:xfrm>
          <a:prstGeom prst="rect">
            <a:avLst/>
          </a:prstGeom>
        </p:spPr>
        <p:txBody>
          <a:bodyPr wrap="square">
            <a:spAutoFit/>
          </a:bodyPr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  <a:latin typeface="TH SarabunPSK" panose="020B0500040200020003" charset="0"/>
                <a:cs typeface="TH SarabunPSK" panose="020B0500040200020003" charset="0"/>
              </a:rPr>
              <a:t>Weak correlation </a:t>
            </a:r>
            <a:r>
              <a:rPr lang="th-TH" dirty="0">
                <a:solidFill>
                  <a:srgbClr val="0000FF"/>
                </a:solidFill>
                <a:latin typeface="TH SarabunPSK" panose="020B0500040200020003" charset="0"/>
                <a:cs typeface="TH SarabunPSK" panose="020B0500040200020003" charset="0"/>
              </a:rPr>
              <a:t>         </a:t>
            </a:r>
            <a:r>
              <a:rPr lang="en-US" dirty="0">
                <a:solidFill>
                  <a:srgbClr val="0000FF"/>
                </a:solidFill>
                <a:latin typeface="TH SarabunPSK" panose="020B0500040200020003" charset="0"/>
                <a:cs typeface="TH SarabunPSK" panose="020B0500040200020003" charset="0"/>
              </a:rPr>
              <a:t> </a:t>
            </a:r>
            <a:r>
              <a:rPr lang="en-US" dirty="0" err="1">
                <a:latin typeface="TH SarabunPSK" panose="020B0500040200020003" charset="0"/>
                <a:cs typeface="TH SarabunPSK" panose="020B0500040200020003" charset="0"/>
              </a:rPr>
              <a:t>มีความสัมพันธ์กันต่ำ</a:t>
            </a:r>
            <a:r>
              <a:rPr lang="en-US" dirty="0">
                <a:latin typeface="TH SarabunPSK" panose="020B0500040200020003" charset="0"/>
                <a:cs typeface="TH SarabunPSK" panose="020B0500040200020003" charset="0"/>
              </a:rPr>
              <a:t> </a:t>
            </a:r>
            <a:r>
              <a:rPr lang="en-US" dirty="0" err="1">
                <a:latin typeface="TH SarabunPSK" panose="020B0500040200020003" charset="0"/>
                <a:cs typeface="TH SarabunPSK" panose="020B0500040200020003" charset="0"/>
              </a:rPr>
              <a:t>หาความสัมพันธ์กันแทบจะไม่ได้</a:t>
            </a:r>
            <a:r>
              <a:rPr lang="en-US" dirty="0">
                <a:latin typeface="TH SarabunPSK" panose="020B0500040200020003" charset="0"/>
                <a:cs typeface="TH SarabunPSK" panose="020B0500040200020003" charset="0"/>
              </a:rPr>
              <a:t> </a:t>
            </a:r>
            <a:r>
              <a:rPr lang="en-US" dirty="0" err="1">
                <a:latin typeface="TH SarabunPSK" panose="020B0500040200020003" charset="0"/>
                <a:cs typeface="TH SarabunPSK" panose="020B0500040200020003" charset="0"/>
              </a:rPr>
              <a:t>ค่า</a:t>
            </a:r>
            <a:r>
              <a:rPr lang="en-US" dirty="0">
                <a:latin typeface="TH SarabunPSK" panose="020B0500040200020003" charset="0"/>
                <a:cs typeface="TH SarabunPSK" panose="020B0500040200020003" charset="0"/>
              </a:rPr>
              <a:t>  Correlation </a:t>
            </a:r>
            <a:r>
              <a:rPr lang="en-US" dirty="0" err="1">
                <a:latin typeface="TH SarabunPSK" panose="020B0500040200020003" charset="0"/>
                <a:cs typeface="TH SarabunPSK" panose="020B0500040200020003" charset="0"/>
              </a:rPr>
              <a:t>ก็จะมีค่าเข้าใกล้</a:t>
            </a:r>
            <a:r>
              <a:rPr lang="en-US" dirty="0">
                <a:latin typeface="TH SarabunPSK" panose="020B0500040200020003" charset="0"/>
                <a:cs typeface="TH SarabunPSK" panose="020B0500040200020003" charset="0"/>
              </a:rPr>
              <a:t> 0 </a:t>
            </a:r>
            <a:endParaRPr lang="en-US" dirty="0">
              <a:latin typeface="TH SarabunPSK" panose="020B0500040200020003" charset="0"/>
              <a:cs typeface="TH SarabunPSK" panose="020B0500040200020003" charset="0"/>
            </a:endParaRPr>
          </a:p>
        </p:txBody>
      </p:sp>
      <p:sp>
        <p:nvSpPr>
          <p:cNvPr id="11" name="สี่เหลี่ยมผืนผ้า 5"/>
          <p:cNvSpPr/>
          <p:nvPr/>
        </p:nvSpPr>
        <p:spPr>
          <a:xfrm>
            <a:off x="381000" y="4237990"/>
            <a:ext cx="7086600" cy="645160"/>
          </a:xfrm>
          <a:prstGeom prst="rect">
            <a:avLst/>
          </a:prstGeom>
        </p:spPr>
        <p:txBody>
          <a:bodyPr wrap="square">
            <a:spAutoFit/>
          </a:bodyPr>
          <a:p>
            <a:endParaRPr lang="en-US" dirty="0">
              <a:latin typeface="TH SarabunPSK" panose="020B0500040200020003" charset="0"/>
              <a:cs typeface="TH SarabunPSK" panose="020B0500040200020003" charset="0"/>
            </a:endParaRPr>
          </a:p>
          <a:p>
            <a:r>
              <a:rPr lang="en-US" b="1" dirty="0">
                <a:solidFill>
                  <a:srgbClr val="FF0000"/>
                </a:solidFill>
                <a:latin typeface="TH SarabunPSK" panose="020B0500040200020003" charset="0"/>
                <a:cs typeface="TH SarabunPSK" panose="020B0500040200020003" charset="0"/>
              </a:rPr>
              <a:t>Negative correlation  </a:t>
            </a:r>
            <a:r>
              <a:rPr lang="en-US" dirty="0" err="1">
                <a:latin typeface="TH SarabunPSK" panose="020B0500040200020003" charset="0"/>
                <a:cs typeface="TH SarabunPSK" panose="020B0500040200020003" charset="0"/>
              </a:rPr>
              <a:t>ความสัมพันธ์กันสูง</a:t>
            </a:r>
            <a:r>
              <a:rPr lang="en-US" dirty="0">
                <a:latin typeface="TH SarabunPSK" panose="020B0500040200020003" charset="0"/>
                <a:cs typeface="TH SarabunPSK" panose="020B0500040200020003" charset="0"/>
              </a:rPr>
              <a:t> </a:t>
            </a:r>
            <a:r>
              <a:rPr lang="en-US" dirty="0" err="1">
                <a:latin typeface="TH SarabunPSK" panose="020B0500040200020003" charset="0"/>
                <a:cs typeface="TH SarabunPSK" panose="020B0500040200020003" charset="0"/>
              </a:rPr>
              <a:t>และข้อมูลเคลื่อนไหวไปในทิศตรงกันข้ามกัน</a:t>
            </a:r>
            <a:endParaRPr lang="en-US" dirty="0">
              <a:latin typeface="TH SarabunPSK" panose="020B0500040200020003" charset="0"/>
              <a:cs typeface="TH SarabunPSK" panose="020B0500040200020003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B40C-4D50-40E1-A30F-35076DF5E99F}" type="slidenum">
              <a:rPr lang="en-US" smtClean="0"/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6565" y="2599055"/>
            <a:ext cx="9143999" cy="408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  <a:tabLst>
                <a:tab pos="310515" algn="l"/>
                <a:tab pos="2637155" algn="ctr"/>
              </a:tabLst>
            </a:pPr>
            <a:r>
              <a:rPr lang="en-US" altLang="th-TH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รูปสูตรการคำนวณหา</a:t>
            </a:r>
            <a:r>
              <a:rPr lang="en-US">
                <a:latin typeface="TH SarabunPSK" panose="020B0500040200020003" charset="0"/>
                <a:cs typeface="TH SarabunPSK" panose="020B0500040200020003" charset="0"/>
                <a:sym typeface="+mn-ea"/>
              </a:rPr>
              <a:t>ค่าสัมประสิทธิ์สหสัมพันธุ์ ( </a:t>
            </a:r>
            <a:r>
              <a:rPr lang="en-US" altLang="th-TH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Correlation )</a:t>
            </a:r>
            <a:endParaRPr lang="en-US" altLang="th-TH" sz="12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808355" y="3087370"/>
            <a:ext cx="7391400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TH SarabunPSK" panose="020B0500040200020003" charset="0"/>
                <a:cs typeface="TH SarabunPSK" panose="020B0500040200020003" charset="0"/>
              </a:rPr>
              <a:t>r  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TH SarabunPSK" panose="020B0500040200020003" charset="0"/>
                <a:cs typeface="TH SarabunPSK" panose="020B0500040200020003" charset="0"/>
              </a:rPr>
              <a:t>     </a:t>
            </a:r>
            <a:r>
              <a:rPr lang="en-US">
                <a:latin typeface="TH SarabunPSK" panose="020B0500040200020003" charset="0"/>
                <a:cs typeface="TH SarabunPSK" panose="020B0500040200020003" charset="0"/>
              </a:rPr>
              <a:t>ค่าสัมประสิทธิ์สหสัมพันธุ์</a:t>
            </a:r>
            <a:endParaRPr lang="en-US">
              <a:latin typeface="TH SarabunPSK" panose="020B0500040200020003" charset="0"/>
              <a:cs typeface="TH SarabunPSK" panose="020B0500040200020003" charset="0"/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332355" y="1487805"/>
            <a:ext cx="4038600" cy="1111250"/>
          </a:xfrm>
          <a:prstGeom prst="rect">
            <a:avLst/>
          </a:prstGeom>
        </p:spPr>
      </p:pic>
      <p:graphicFrame>
        <p:nvGraphicFramePr>
          <p:cNvPr id="10" name="Content Placeholder 9">
            <a:hlinkClick r:id="" action="ppaction://ole?verb="/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838200" y="4213067"/>
          <a:ext cx="3302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2" imgW="330200" imgH="254000" progId="Equation.KSEE3">
                  <p:embed/>
                </p:oleObj>
              </mc:Choice>
              <mc:Fallback>
                <p:oleObj name="" r:id="rId2" imgW="330200" imgH="254000" progId="Equation.KSEE3">
                  <p:embed/>
                  <p:pic>
                    <p:nvPicPr>
                      <p:cNvPr id="0" name="Picture 204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4213067"/>
                        <a:ext cx="3302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57250" y="4573746"/>
          <a:ext cx="342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4" imgW="342900" imgH="254000" progId="Equation.KSEE3">
                  <p:embed/>
                </p:oleObj>
              </mc:Choice>
              <mc:Fallback>
                <p:oleObj name="" r:id="rId4" imgW="342900" imgH="254000" progId="Equation.KSEE3">
                  <p:embed/>
                  <p:pic>
                    <p:nvPicPr>
                      <p:cNvPr id="0" name="Picture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7250" y="4573746"/>
                        <a:ext cx="342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25818" y="4943951"/>
          <a:ext cx="405765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6" imgW="405765" imgH="254000" progId="Equation.KSEE3">
                  <p:embed/>
                </p:oleObj>
              </mc:Choice>
              <mc:Fallback>
                <p:oleObj name="" r:id="rId6" imgW="405765" imgH="254000" progId="Equation.KSEE3">
                  <p:embed/>
                  <p:pic>
                    <p:nvPicPr>
                      <p:cNvPr id="0" name="Picture 204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25818" y="4943951"/>
                        <a:ext cx="405765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14"/>
          <p:cNvSpPr txBox="1"/>
          <p:nvPr/>
        </p:nvSpPr>
        <p:spPr>
          <a:xfrm>
            <a:off x="1300480" y="4886960"/>
            <a:ext cx="283908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latin typeface="TH SarabunPSK" panose="020B0500040200020003" charset="0"/>
                <a:cs typeface="TH SarabunPSK" panose="020B0500040200020003" charset="0"/>
                <a:sym typeface="+mn-ea"/>
              </a:rPr>
              <a:t>ผลรวมของผลคูณระหว่าง ตัวแปรที่ 1 และ 2</a:t>
            </a:r>
            <a:endParaRPr lang="en-US"/>
          </a:p>
        </p:txBody>
      </p:sp>
      <p:sp>
        <p:nvSpPr>
          <p:cNvPr id="17" name="Text Box 16"/>
          <p:cNvSpPr txBox="1"/>
          <p:nvPr/>
        </p:nvSpPr>
        <p:spPr>
          <a:xfrm>
            <a:off x="1300480" y="4573905"/>
            <a:ext cx="149542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latin typeface="TH SarabunPSK" panose="020B0500040200020003" charset="0"/>
                <a:cs typeface="TH SarabunPSK" panose="020B0500040200020003" charset="0"/>
                <a:sym typeface="+mn-ea"/>
              </a:rPr>
              <a:t>ผลรวมของตัวแปรที่ 2</a:t>
            </a:r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1300480" y="4238625"/>
            <a:ext cx="149542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latin typeface="TH SarabunPSK" panose="020B0500040200020003" charset="0"/>
                <a:cs typeface="TH SarabunPSK" panose="020B0500040200020003" charset="0"/>
                <a:sym typeface="+mn-ea"/>
              </a:rPr>
              <a:t>ผลรวมของตัวแปรที่ 1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857250" y="3455670"/>
            <a:ext cx="450723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 dirty="0">
                <a:solidFill>
                  <a:srgbClr val="FF0000"/>
                </a:solidFill>
                <a:latin typeface="TH SarabunPSK" panose="020B0500040200020003" charset="0"/>
                <a:cs typeface="TH SarabunPSK" panose="020B0500040200020003" charset="0"/>
                <a:sym typeface="+mn-ea"/>
              </a:rPr>
              <a:t>x </a:t>
            </a:r>
            <a:r>
              <a:rPr lang="en-US" b="1" dirty="0">
                <a:solidFill>
                  <a:srgbClr val="FF0000"/>
                </a:solidFill>
                <a:latin typeface="TH SarabunPSK" panose="020B0500040200020003" charset="0"/>
                <a:cs typeface="TH SarabunPSK" panose="020B0500040200020003" charset="0"/>
                <a:sym typeface="+mn-ea"/>
              </a:rPr>
              <a:t>      </a:t>
            </a:r>
            <a:r>
              <a:rPr lang="en-US">
                <a:latin typeface="TH SarabunPSK" panose="020B0500040200020003" charset="0"/>
                <a:cs typeface="TH SarabunPSK" panose="020B0500040200020003" charset="0"/>
                <a:sym typeface="+mn-ea"/>
              </a:rPr>
              <a:t>ค่าผลรวมของข้อมูลที่วัดได้ จากตัวแปรที่ 1</a:t>
            </a:r>
            <a:endParaRPr lang="en-US">
              <a:latin typeface="TH SarabunPSK" panose="020B0500040200020003" charset="0"/>
              <a:cs typeface="TH SarabunPSK" panose="020B0500040200020003" charset="0"/>
            </a:endParaRPr>
          </a:p>
          <a:p>
            <a:r>
              <a:rPr lang="en-US" sz="2000" b="1" dirty="0">
                <a:solidFill>
                  <a:srgbClr val="FF0000"/>
                </a:solidFill>
                <a:latin typeface="TH SarabunPSK" panose="020B0500040200020003" charset="0"/>
                <a:cs typeface="TH SarabunPSK" panose="020B0500040200020003" charset="0"/>
                <a:sym typeface="+mn-ea"/>
              </a:rPr>
              <a:t>y  </a:t>
            </a:r>
            <a:r>
              <a:rPr lang="en-US" b="1" dirty="0">
                <a:solidFill>
                  <a:srgbClr val="FF0000"/>
                </a:solidFill>
                <a:latin typeface="TH SarabunPSK" panose="020B0500040200020003" charset="0"/>
                <a:cs typeface="TH SarabunPSK" panose="020B0500040200020003" charset="0"/>
                <a:sym typeface="+mn-ea"/>
              </a:rPr>
              <a:t>     </a:t>
            </a:r>
            <a:r>
              <a:rPr lang="en-US">
                <a:latin typeface="TH SarabunPSK" panose="020B0500040200020003" charset="0"/>
                <a:cs typeface="TH SarabunPSK" panose="020B0500040200020003" charset="0"/>
                <a:sym typeface="+mn-ea"/>
              </a:rPr>
              <a:t>ค่าผลรวมของข้อมูลที่วัดได้ จากตัวแปรที่ 2</a:t>
            </a:r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38200" y="782955"/>
            <a:ext cx="6625590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th-TH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สูตรการคำนวณหาค่าสัมประสิทธิ์สหสัมพันธุ์ ( Correlation )</a:t>
            </a:r>
            <a:endParaRPr lang="th-TH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Box 5"/>
          <p:cNvSpPr txBox="1"/>
          <p:nvPr/>
        </p:nvSpPr>
        <p:spPr>
          <a:xfrm>
            <a:off x="1635760" y="5720080"/>
            <a:ext cx="74047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th-TH" sz="1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อ้างอิง</a:t>
            </a:r>
            <a:r>
              <a:rPr lang="en-US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</a:t>
            </a:r>
            <a:r>
              <a:rPr lang="th-TH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https://www.statisticshowto.datasciencecentral.com/probability-and-statistics/correlation-coefficient-formula/</a:t>
            </a:r>
            <a:endParaRPr lang="th-TH" sz="1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สีเหลืองเขียว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10582</Words>
  <Application>WPS Presentation</Application>
  <PresentationFormat>On-screen Show (4:3)</PresentationFormat>
  <Paragraphs>1329</Paragraphs>
  <Slides>54</Slides>
  <Notes>2</Notes>
  <HiddenSlides>7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19</vt:i4>
      </vt:variant>
      <vt:variant>
        <vt:lpstr>幻灯片标题</vt:lpstr>
      </vt:variant>
      <vt:variant>
        <vt:i4>54</vt:i4>
      </vt:variant>
    </vt:vector>
  </HeadingPairs>
  <TitlesOfParts>
    <vt:vector size="91" baseType="lpstr">
      <vt:lpstr>Arial</vt:lpstr>
      <vt:lpstr>SimSun</vt:lpstr>
      <vt:lpstr>Wingdings</vt:lpstr>
      <vt:lpstr>Tahoma</vt:lpstr>
      <vt:lpstr>TH SarabunPSK</vt:lpstr>
      <vt:lpstr>Times New Roman</vt:lpstr>
      <vt:lpstr>TH Sarabun New</vt:lpstr>
      <vt:lpstr>Calibri</vt:lpstr>
      <vt:lpstr>CordiaUPC</vt:lpstr>
      <vt:lpstr>TH SarabunPSK</vt:lpstr>
      <vt:lpstr>Microsoft YaHei</vt:lpstr>
      <vt:lpstr>Arial Unicode MS</vt:lpstr>
      <vt:lpstr>Cordia New</vt:lpstr>
      <vt:lpstr>Sarabun</vt:lpstr>
      <vt:lpstr>Cordia New</vt:lpstr>
      <vt:lpstr>Angsana New</vt:lpstr>
      <vt:lpstr>TH Sarabun New</vt:lpstr>
      <vt:lpstr>Office Theme</vt:lpstr>
      <vt:lpstr>Equation.KSEE3</vt:lpstr>
      <vt:lpstr>Equation.KSEE3</vt:lpstr>
      <vt:lpstr>Equation.KSEE3</vt:lpstr>
      <vt:lpstr>Visio.Drawing.15</vt:lpstr>
      <vt:lpstr>Visio.Drawing.15</vt:lpstr>
      <vt:lpstr>Visio.Drawing.15</vt:lpstr>
      <vt:lpstr>Visio.Drawing.15</vt:lpstr>
      <vt:lpstr>Visio.Drawing.15</vt:lpstr>
      <vt:lpstr>Visio.Drawing.11</vt:lpstr>
      <vt:lpstr>Visio.Drawing.11</vt:lpstr>
      <vt:lpstr>Visio.Drawing.11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PowerPoint 演示文稿</vt:lpstr>
      <vt:lpstr>PowerPoint 演示文稿</vt:lpstr>
      <vt:lpstr>รายการนำเสนอ</vt:lpstr>
      <vt:lpstr>PowerPoint 演示文稿</vt:lpstr>
      <vt:lpstr>รูปที่ 3 ไม่รู้จะเริ่มต้นการเทรดอย่างไร</vt:lpstr>
      <vt:lpstr>   2.  วัตถุประสงค์ของโครงงาน</vt:lpstr>
      <vt:lpstr>PowerPoint 演示文稿</vt:lpstr>
      <vt:lpstr>PowerPoint 演示文稿</vt:lpstr>
      <vt:lpstr>PowerPoint 演示文稿</vt:lpstr>
      <vt:lpstr>PowerPoint 演示文稿</vt:lpstr>
      <vt:lpstr>4. การออกแบบโครงงาน</vt:lpstr>
      <vt:lpstr>4. การออกแบบโครงงาน</vt:lpstr>
      <vt:lpstr>4. การออกแบบโครงงาน</vt:lpstr>
      <vt:lpstr>4. การออกแบบโครงงาน</vt:lpstr>
      <vt:lpstr>4. การออกแบบโครงงาน</vt:lpstr>
      <vt:lpstr>Code : Main</vt:lpstr>
      <vt:lpstr>Code : correlat();</vt:lpstr>
      <vt:lpstr>Code : CloseOrder();</vt:lpstr>
      <vt:lpstr>Code : BUY ();</vt:lpstr>
      <vt:lpstr>Code : SELL ();</vt:lpstr>
      <vt:lpstr>Code : CloseOder();</vt:lpstr>
      <vt:lpstr>Code : LineNotify ();</vt:lpstr>
      <vt:lpstr>Code : Call_LineNotify();</vt:lpstr>
      <vt:lpstr>วิธีใช้งาน</vt:lpstr>
      <vt:lpstr>วิธีใช้งาน</vt:lpstr>
      <vt:lpstr>วิธีใช้งาน</vt:lpstr>
      <vt:lpstr>วิธีใช้งาน</vt:lpstr>
      <vt:lpstr>วิธีใช้งาน</vt:lpstr>
      <vt:lpstr>วิธีใช้งาน</vt:lpstr>
      <vt:lpstr>วิธีใช้งาน</vt:lpstr>
      <vt:lpstr>วิธีใช้งาน</vt:lpstr>
      <vt:lpstr>วิธีใช้งาน</vt:lpstr>
      <vt:lpstr>วิธีใช้งาน</vt:lpstr>
      <vt:lpstr>วิธีใช้งาน</vt:lpstr>
      <vt:lpstr>การทดลอง</vt:lpstr>
      <vt:lpstr>5. ผลการทดสอบ ชุดที่ 1 300 รูป 28x28 pixel RGB, Preprocess, Gray 32x32 pixel RGB, Preprocess, Gray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6. ผลการทดสอบ ชุดที่ 2 ตรง, ข้าง และกลับด้าน อย่างละ 128 รูป รวมทั้งหมด 384 รูป CNN, KNN, SVM, Tesseract AutoML, Anyline, Line, Azure, Vision ,Line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RMUTL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กองประชาสัมพันธ์ มทร.ล้านนา</dc:creator>
  <cp:lastModifiedBy>WindowsROOT</cp:lastModifiedBy>
  <cp:revision>539</cp:revision>
  <dcterms:created xsi:type="dcterms:W3CDTF">2014-06-16T04:52:00Z</dcterms:created>
  <dcterms:modified xsi:type="dcterms:W3CDTF">2020-02-17T02:12:58Z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1033-10.2.0.5838</vt:lpwstr>
  </property>
</Properties>
</file>